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  <p:sldMasterId id="2147483673" r:id="rId2"/>
    <p:sldMasterId id="2147483705" r:id="rId3"/>
    <p:sldMasterId id="2147483715" r:id="rId4"/>
    <p:sldMasterId id="2147483723" r:id="rId5"/>
  </p:sldMasterIdLst>
  <p:notesMasterIdLst>
    <p:notesMasterId r:id="rId38"/>
  </p:notesMasterIdLst>
  <p:handoutMasterIdLst>
    <p:handoutMasterId r:id="rId39"/>
  </p:handoutMasterIdLst>
  <p:sldIdLst>
    <p:sldId id="256" r:id="rId6"/>
    <p:sldId id="352" r:id="rId7"/>
    <p:sldId id="299" r:id="rId8"/>
    <p:sldId id="353" r:id="rId9"/>
    <p:sldId id="360" r:id="rId10"/>
    <p:sldId id="302" r:id="rId11"/>
    <p:sldId id="303" r:id="rId12"/>
    <p:sldId id="304" r:id="rId13"/>
    <p:sldId id="378" r:id="rId14"/>
    <p:sldId id="258" r:id="rId15"/>
    <p:sldId id="373" r:id="rId16"/>
    <p:sldId id="374" r:id="rId17"/>
    <p:sldId id="375" r:id="rId18"/>
    <p:sldId id="376" r:id="rId19"/>
    <p:sldId id="368" r:id="rId20"/>
    <p:sldId id="377" r:id="rId21"/>
    <p:sldId id="349" r:id="rId22"/>
    <p:sldId id="270" r:id="rId23"/>
    <p:sldId id="261" r:id="rId24"/>
    <p:sldId id="350" r:id="rId25"/>
    <p:sldId id="263" r:id="rId26"/>
    <p:sldId id="358" r:id="rId27"/>
    <p:sldId id="351" r:id="rId28"/>
    <p:sldId id="257" r:id="rId29"/>
    <p:sldId id="369" r:id="rId30"/>
    <p:sldId id="266" r:id="rId31"/>
    <p:sldId id="370" r:id="rId32"/>
    <p:sldId id="271" r:id="rId33"/>
    <p:sldId id="317" r:id="rId34"/>
    <p:sldId id="262" r:id="rId35"/>
    <p:sldId id="371" r:id="rId36"/>
    <p:sldId id="318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518" autoAdjust="0"/>
    <p:restoredTop sz="96242" autoAdjust="0"/>
  </p:normalViewPr>
  <p:slideViewPr>
    <p:cSldViewPr snapToGrid="0">
      <p:cViewPr varScale="1">
        <p:scale>
          <a:sx n="107" d="100"/>
          <a:sy n="107" d="100"/>
        </p:scale>
        <p:origin x="126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1" d="100"/>
          <a:sy n="81" d="100"/>
        </p:scale>
        <p:origin x="389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7C4C8F18-0E44-1743-1547-47B01DFC45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950E797-49DF-8754-AB2C-8CBAF8713C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D3CCA-1505-47E7-9580-49EACBA5E9B3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2E782E-B2CF-2679-E23F-3ACCC03754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0397385-7A70-ECA1-4D08-D7B6942223B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723C8E-6453-4F6B-8D83-695F012A1B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614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89DBF-CE24-408F-B0FF-C7E9A71AACC5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39533-9512-4105-82DF-6654EC52664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140824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6719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A2BAA-8461-4F8F-869F-34C8BC24CCB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516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A2BAA-8461-4F8F-869F-34C8BC24CCB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1591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4538"/>
            <a:ext cx="4967287" cy="372427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3124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721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79925" y="4716650"/>
            <a:ext cx="5439400" cy="44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06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4085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11351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A2BAA-8461-4F8F-869F-34C8BC24CCB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2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4A2BAA-8461-4F8F-869F-34C8BC24CCB7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5113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C3CE6-4591-4214-B086-9E7E6A0AF684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240AAE5-B9E9-2256-F91C-DAEE5D07FEAB}"/>
              </a:ext>
            </a:extLst>
          </p:cNvPr>
          <p:cNvSpPr txBox="1">
            <a:spLocks/>
          </p:cNvSpPr>
          <p:nvPr userDrawn="1"/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56964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432EA-2717-442B-96A0-3E443144E281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8198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68FF7-F689-4323-9280-30987C84C9B5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83DE27-3F3A-421C-8CC9-9BCAA9F1532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02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12206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5826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636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6421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44734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559514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35805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1694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4F559-5549-463E-8DCA-E70155984377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1941211-D9F0-48AC-0002-4CFA61BBE3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633256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960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862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02341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ctrTitle"/>
          </p:nvPr>
        </p:nvSpPr>
        <p:spPr>
          <a:xfrm>
            <a:off x="1143000" y="1122362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ctr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0699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48196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42173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9749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61724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815435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186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4B73C-DDE2-472E-BEDB-D574BBD8D7D9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E01FD9-DB79-839F-1515-2C6AE436D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2055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62445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章節標題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623888" y="1709739"/>
            <a:ext cx="78866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23888" y="4589463"/>
            <a:ext cx="78866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5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3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rgbClr val="888888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63952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6226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 dirty="0"/>
          </a:p>
        </p:txBody>
      </p:sp>
      <p:sp>
        <p:nvSpPr>
          <p:cNvPr id="19" name="Shape 19"/>
          <p:cNvSpPr txBox="1">
            <a:spLocks noGrp="1"/>
          </p:cNvSpPr>
          <p:nvPr>
            <p:ph type="body" idx="1" hasCustomPrompt="1"/>
          </p:nvPr>
        </p:nvSpPr>
        <p:spPr>
          <a:xfrm>
            <a:off x="36587" y="851403"/>
            <a:ext cx="9070825" cy="56414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en-US" dirty="0"/>
              <a:t>Click to add title</a:t>
            </a:r>
          </a:p>
          <a:p>
            <a:pPr lvl="1"/>
            <a:r>
              <a:rPr lang="en-US" dirty="0"/>
              <a:t>Click to add title</a:t>
            </a:r>
          </a:p>
          <a:p>
            <a:pPr lvl="2"/>
            <a:r>
              <a:rPr lang="en-US" dirty="0"/>
              <a:t> </a:t>
            </a:r>
            <a:r>
              <a:rPr lang="en-US" sz="1600" dirty="0"/>
              <a:t>Click to add title</a:t>
            </a:r>
            <a:endParaRPr lang="en-US" dirty="0"/>
          </a:p>
          <a:p>
            <a:endParaRPr lang="en-US" dirty="0"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400"/>
            </a:lvl1pPr>
          </a:lstStyle>
          <a:p>
            <a:pPr algn="r">
              <a:buSzPct val="25000"/>
            </a:pPr>
            <a:fld id="{00000000-1234-1234-1234-123412341234}" type="slidenum">
              <a:rPr lang="en-US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dirty="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21535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兩項物件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1943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85432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含標題的內容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1905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381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616413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含標題的圖片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29841" y="457201"/>
            <a:ext cx="2949178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3887391" y="987425"/>
            <a:ext cx="462914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10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Font typeface="Arial"/>
              <a:buNone/>
              <a:defRPr sz="7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43967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標題及直排文字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28651" y="365125"/>
            <a:ext cx="78866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2396331" y="57945"/>
            <a:ext cx="4351338" cy="7886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798693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直排標題及文字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4623594" y="2285207"/>
            <a:ext cx="5811838" cy="19716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623094" y="370683"/>
            <a:ext cx="5811838" cy="58007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50" marR="0" lvl="0" indent="-38100" algn="l" rtl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ct val="1000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514350" marR="0" lvl="1" indent="-5715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52656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TW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054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069BBC-1845-42CB-B4BD-14174F29BEEA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2AE676A-F875-B3D1-BDE5-19D386382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4982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0011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229371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3601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291542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8350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71953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438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TW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TW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03217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087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8626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5A1EA0-E11B-4760-9AB1-B1BF61863E1D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0320CA7-46AB-03A3-FC92-AA423E043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61976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46368B-976D-430E-9166-A402E437FA3F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F0DC4E-8C15-1A66-351E-326836B614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0204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90604-EEE5-4CA6-9A47-BAF40111BF11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53A384-84FE-9897-44F7-FB59205E0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34238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DDB57-2362-452F-8290-7347DDDAB90C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B542395-626E-395B-B571-5625DFFCD4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946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9C26AC-9659-4350-A81E-53B3E0DCB707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52DB3C-FEDB-6469-7997-A0063179E2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7081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4DE429-1683-4FDA-8D6C-2D932B6BC6D2}" type="datetime1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fld id="{CE83DE27-3F3A-421C-8CC9-9BCAA9F15320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139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13167-8027-453D-ADF8-EB2D8D65777F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31C0A-2087-49C4-ABB2-3F87CE386C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8272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cs typeface="Calibri"/>
              <a:sym typeface="Calibri"/>
            </a:endParaRPr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900" b="0" i="0" u="none" strike="noStrike" kern="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22673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0" y="18256"/>
            <a:ext cx="9144000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628651" y="1825625"/>
            <a:ext cx="78866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6286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6457951" y="6356351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900" smtClean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‹#›</a:t>
            </a:fld>
            <a:endParaRPr lang="en-US" sz="9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507923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28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TW"/>
              <a:t>Click to edit Master text styles</a:t>
            </a:r>
          </a:p>
          <a:p>
            <a:pPr lvl="1"/>
            <a:r>
              <a:rPr lang="en-US" altLang="zh-TW"/>
              <a:t>Second level</a:t>
            </a:r>
          </a:p>
          <a:p>
            <a:pPr lvl="2"/>
            <a:r>
              <a:rPr lang="en-US" altLang="zh-TW"/>
              <a:t>Third level</a:t>
            </a:r>
          </a:p>
          <a:p>
            <a:pPr lvl="3"/>
            <a:r>
              <a:rPr lang="en-US" altLang="zh-TW"/>
              <a:t>Fourth level</a:t>
            </a:r>
          </a:p>
          <a:p>
            <a:pPr lvl="4"/>
            <a:r>
              <a:rPr lang="en-US" altLang="zh-TW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EE9D50-52CE-4A7C-BDC3-2B10D3A90156}" type="datetimeFigureOut">
              <a:rPr lang="zh-TW" altLang="en-US" smtClean="0"/>
              <a:t>2023/12/5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92C1D-65C3-48E3-B3E1-AE41ECC659F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701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llustration-of-fine-tuned-VGG19-pre-trained-CNN-model_fig1_342815128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7.png"/><Relationship Id="rId5" Type="http://schemas.openxmlformats.org/officeDocument/2006/relationships/hyperlink" Target="https://pytorch.org/vision/0.8/datasets.html#mnist" TargetMode="External"/><Relationship Id="rId4" Type="http://schemas.openxmlformats.org/officeDocument/2006/relationships/hyperlink" Target="https://en.wikipedia.org/wiki/Batch_normalization#:~:text=December%202021),%2Dcentering%20and%20re%2Dscaling.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matplotlib.org/stable/api/_as_gen/matplotlib.pyplot.plot.html" TargetMode="External"/><Relationship Id="rId5" Type="http://schemas.openxmlformats.org/officeDocument/2006/relationships/hyperlink" Target="https://pytorch.org/tutorials/beginner/blitz/cifar10_tutorial.html#load-and-normalize-cifar10" TargetMode="External"/><Relationship Id="rId4" Type="http://schemas.openxmlformats.org/officeDocument/2006/relationships/hyperlink" Target="https://pytorch.org/vision/0.8/datasets.html#mnis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shouce.jb51.net/qt-beginning/21.html" TargetMode="External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binary-image-classification-in-pytorch-5adf64f8c78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Relationship Id="rId5" Type="http://schemas.openxmlformats.org/officeDocument/2006/relationships/hyperlink" Target="https://www.microsoft.com/en-us/download/details.aspx?id=54765" TargetMode="External"/><Relationship Id="rId4" Type="http://schemas.openxmlformats.org/officeDocument/2006/relationships/hyperlink" Target="https://arxiv.org/pdf/1512.03385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asics/data_tutorial.html#creating-a-custom-dataset-for-your-fil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27.png"/><Relationship Id="rId5" Type="http://schemas.openxmlformats.org/officeDocument/2006/relationships/hyperlink" Target="https://matplotlib.org/stable/tutorials/introductory/pyplot.html#sphx-glr-tutorials-introductory-pyplot-py" TargetMode="External"/><Relationship Id="rId4" Type="http://schemas.openxmlformats.org/officeDocument/2006/relationships/hyperlink" Target="https://pytorch.org/vision/stable/transforms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owardsdatascience.com/binary-image-classification-in-pytorch-5adf64f8c781" TargetMode="External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tutorials/beginner/blitz/cifar10_tutorial.html#test-the-network-on-the-test-data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0.xml"/><Relationship Id="rId6" Type="http://schemas.openxmlformats.org/officeDocument/2006/relationships/hyperlink" Target="https://arxiv.org/pdf/1708.04896.pdf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pytorch.org/tutorials/beginner/blitz/cifar10_tutorial.html#test-the-network-on-the-test-data" TargetMode="Externa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log.csdn.net/weixin_46471983/article/details/122038494" TargetMode="Externa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zh-tw/%E7%9B%B4%E6%96%B9%E5%9B%BE%E5%9D%87%E8%A1%A1%E5%8C%9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b" anchorCtr="0">
            <a:noAutofit/>
          </a:bodyPr>
          <a:lstStyle/>
          <a:p>
            <a:pPr>
              <a:buSzPct val="25000"/>
            </a:pPr>
            <a:r>
              <a:rPr lang="zh-TW" altLang="en-US" sz="2700" b="1" dirty="0">
                <a:latin typeface="標楷體" panose="03000509000000000000" pitchFamily="65" charset="-120"/>
                <a:ea typeface="標楷體" panose="03000509000000000000" pitchFamily="65" charset="-120"/>
                <a:cs typeface="Arial"/>
                <a:sym typeface="Arial"/>
              </a:rPr>
              <a:t>影像處理、電腦視覺及深度學習概論</a:t>
            </a:r>
            <a:br>
              <a:rPr lang="en-US" altLang="zh-TW" sz="2700" b="1" dirty="0">
                <a:ea typeface="Arial"/>
                <a:cs typeface="Arial"/>
                <a:sym typeface="Arial"/>
              </a:rPr>
            </a:br>
            <a:r>
              <a:rPr lang="zh-TW" altLang="en-US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(Introduction to Image Processing, </a:t>
            </a:r>
            <a:b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Computer Vision and Deep Learning)</a:t>
            </a: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br>
              <a:rPr lang="zh-TW" altLang="en-US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lang="en-US" altLang="zh-TW" sz="27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Homework 2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subTitle" idx="1"/>
          </p:nvPr>
        </p:nvSpPr>
        <p:spPr>
          <a:xfrm>
            <a:off x="1143000" y="3665100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/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TA:</a:t>
            </a:r>
            <a:r>
              <a:rPr lang="zh-TW" altLang="en-US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  <a:sym typeface="Arial"/>
              </a:rPr>
              <a:t>張議隆</a:t>
            </a:r>
            <a:endParaRPr lang="en-US" altLang="zh-TW" sz="2000" dirty="0"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  <a:sym typeface="Arial"/>
            </a:endParaRPr>
          </a:p>
          <a:p>
            <a:pPr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Gmail: nckubot65904@gmail.com</a:t>
            </a:r>
          </a:p>
          <a:p>
            <a:pPr indent="1815704" algn="l">
              <a:buSzPct val="25000"/>
            </a:pPr>
            <a:endParaRPr lang="en-US" altLang="zh-TW" sz="2000" dirty="0"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Office Hour: 14:00~16:00, Mon.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	       10:00~12:00, Fri.</a:t>
            </a:r>
          </a:p>
          <a:p>
            <a:pPr indent="1815704" algn="l">
              <a:buSzPct val="25000"/>
            </a:pPr>
            <a:r>
              <a:rPr lang="en-US" altLang="zh-TW" sz="2000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	At CSIE 9F Robotics Lab.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Equalization</a:t>
            </a:r>
            <a:r>
              <a:rPr lang="en-US" altLang="zh-TW" sz="2800" b="1" dirty="0">
                <a:cs typeface="Arial"/>
              </a:rPr>
              <a:t>	</a:t>
            </a:r>
            <a:endParaRPr lang="en-US" sz="2800" b="1" dirty="0"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0" y="480357"/>
            <a:ext cx="1121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Result: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2422" y="4441371"/>
            <a:ext cx="1121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GUI: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B71F04B-8E3C-0212-4B24-29FEB9DA9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57" y="5158907"/>
            <a:ext cx="2535296" cy="11309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CA8D282-08B0-9B78-CFBF-B7B40EE75E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7" y="4727428"/>
            <a:ext cx="800212" cy="34294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8" t="7269" r="9451" b="2049"/>
          <a:stretch/>
        </p:blipFill>
        <p:spPr>
          <a:xfrm>
            <a:off x="323657" y="818911"/>
            <a:ext cx="8705722" cy="362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58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>
            <a:extLst>
              <a:ext uri="{FF2B5EF4-FFF2-40B4-BE49-F238E27FC236}">
                <a16:creationId xmlns:a16="http://schemas.microsoft.com/office/drawing/2014/main" id="{7789E068-DEAA-ACD5-5BE6-4360C56F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</p:spPr>
        <p:txBody>
          <a:bodyPr>
            <a:normAutofit fontScale="90000"/>
          </a:bodyPr>
          <a:lstStyle/>
          <a:p>
            <a:r>
              <a:rPr lang="en-US" altLang="zh-TW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31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Morphology Operation (20%)</a:t>
            </a:r>
            <a:r>
              <a:rPr lang="zh-TW" altLang="en-US" sz="3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版面配置區 2">
            <a:extLst>
              <a:ext uri="{FF2B5EF4-FFF2-40B4-BE49-F238E27FC236}">
                <a16:creationId xmlns:a16="http://schemas.microsoft.com/office/drawing/2014/main" id="{486037A3-0FFC-2F22-C81B-7769CC6F7591}"/>
              </a:ext>
            </a:extLst>
          </p:cNvPr>
          <p:cNvSpPr txBox="1">
            <a:spLocks/>
          </p:cNvSpPr>
          <p:nvPr/>
        </p:nvSpPr>
        <p:spPr>
          <a:xfrm>
            <a:off x="249577" y="485999"/>
            <a:ext cx="8438400" cy="1849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(10%) Closing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3.2 (10%) Opening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C93F3DD-1495-D333-B3FE-D524ED202E42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Hsiang)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569BC40-879C-4830-6EE0-1B914D48D6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628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E52D298-1D90-A0FA-C631-EAA06A0AEF52}"/>
                  </a:ext>
                </a:extLst>
              </p:cNvPr>
              <p:cNvSpPr txBox="1"/>
              <p:nvPr/>
            </p:nvSpPr>
            <p:spPr>
              <a:xfrm>
                <a:off x="575870" y="4063347"/>
                <a:ext cx="8429269" cy="2059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pt-B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kumimoji="0" lang="pt-B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⊖   </m:t>
                    </m:r>
                    <m:d>
                      <m:dPr>
                        <m:begChr m:val="["/>
                        <m:endChr m:val="]"/>
                        <m:ctrlPr>
                          <a:rPr kumimoji="0" lang="pt-B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pt-B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pt-B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kumimoji="0" lang="pt-B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E52D298-1D90-A0FA-C631-EAA06A0AE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0" y="4063347"/>
                <a:ext cx="8429269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hape 136">
            <a:extLst>
              <a:ext uri="{FF2B5EF4-FFF2-40B4-BE49-F238E27FC236}">
                <a16:creationId xmlns:a16="http://schemas.microsoft.com/office/drawing/2014/main" id="{80EFDE0F-9C33-2799-E89D-A07FD52E8E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Morphology Operation (1/3)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ACB1E66-3D01-ED3D-B5AC-71F1923C8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23C0E9-918C-C799-08C8-76D042C9C1A8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Hsiang)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Shape 156">
            <a:extLst>
              <a:ext uri="{FF2B5EF4-FFF2-40B4-BE49-F238E27FC236}">
                <a16:creationId xmlns:a16="http://schemas.microsoft.com/office/drawing/2014/main" id="{DAB8B40D-DBF1-046C-667E-92311A294091}"/>
              </a:ext>
            </a:extLst>
          </p:cNvPr>
          <p:cNvSpPr txBox="1">
            <a:spLocks/>
          </p:cNvSpPr>
          <p:nvPr/>
        </p:nvSpPr>
        <p:spPr>
          <a:xfrm>
            <a:off x="46738" y="433055"/>
            <a:ext cx="8958401" cy="234528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Steps of Erosion Operation: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Define S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tructuring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Element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Choose a structuring element, typically a small square or rectangular convolution kernel. The size and shape of this element determine the effect of the erosion.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Scanning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Initiate the process by sliding the structuring element from the top-left corner of the image. Sequentially cover each pixel in the image, moving both horizontally from left to right and vertically from top to bottom.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Pixel Update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each covered region, update the pixel values covered by the structuring element to the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minimum pixel value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that region.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E3452DD-4738-2BA0-6E54-F7949BABBFF9}"/>
              </a:ext>
            </a:extLst>
          </p:cNvPr>
          <p:cNvSpPr txBox="1"/>
          <p:nvPr/>
        </p:nvSpPr>
        <p:spPr>
          <a:xfrm>
            <a:off x="3644598" y="5575134"/>
            <a:ext cx="255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Structuring Element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49E4F64-979E-28C5-2902-B2AC69C77633}"/>
              </a:ext>
            </a:extLst>
          </p:cNvPr>
          <p:cNvSpPr txBox="1"/>
          <p:nvPr/>
        </p:nvSpPr>
        <p:spPr>
          <a:xfrm>
            <a:off x="1530883" y="6118059"/>
            <a:ext cx="105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Input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FA5A0D-CF8F-C512-586E-71E33D1E6463}"/>
              </a:ext>
            </a:extLst>
          </p:cNvPr>
          <p:cNvSpPr/>
          <p:nvPr/>
        </p:nvSpPr>
        <p:spPr>
          <a:xfrm>
            <a:off x="664810" y="4060363"/>
            <a:ext cx="1146220" cy="1022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253D1D8-817B-1853-65CA-7C6E20E0787F}"/>
              </a:ext>
            </a:extLst>
          </p:cNvPr>
          <p:cNvSpPr/>
          <p:nvPr/>
        </p:nvSpPr>
        <p:spPr>
          <a:xfrm>
            <a:off x="6014372" y="4431188"/>
            <a:ext cx="270000" cy="27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F529B88-61DB-31D6-9E69-DDF50B0ABE70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811030" y="4428366"/>
            <a:ext cx="4203342" cy="137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CD012CD-4AA6-8584-8378-7F90D17850D4}"/>
              </a:ext>
            </a:extLst>
          </p:cNvPr>
          <p:cNvSpPr/>
          <p:nvPr/>
        </p:nvSpPr>
        <p:spPr>
          <a:xfrm>
            <a:off x="1073435" y="4739961"/>
            <a:ext cx="1220216" cy="10565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7AE3BAF-2D11-AEFB-BA2A-ECA98E7DB704}"/>
              </a:ext>
            </a:extLst>
          </p:cNvPr>
          <p:cNvSpPr/>
          <p:nvPr/>
        </p:nvSpPr>
        <p:spPr>
          <a:xfrm>
            <a:off x="6460711" y="5158259"/>
            <a:ext cx="270000" cy="270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BC647E4-B00E-0EDE-97A5-7518B7FE8E1F}"/>
              </a:ext>
            </a:extLst>
          </p:cNvPr>
          <p:cNvCxnSpPr>
            <a:cxnSpLocks/>
          </p:cNvCxnSpPr>
          <p:nvPr/>
        </p:nvCxnSpPr>
        <p:spPr>
          <a:xfrm flipV="1">
            <a:off x="2293651" y="5293259"/>
            <a:ext cx="4167060" cy="15266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D14BC3D-2D06-349A-2067-20D06BB0E7C3}"/>
              </a:ext>
            </a:extLst>
          </p:cNvPr>
          <p:cNvSpPr txBox="1"/>
          <p:nvPr/>
        </p:nvSpPr>
        <p:spPr>
          <a:xfrm>
            <a:off x="3285352" y="4017073"/>
            <a:ext cx="47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minimum pixel value in red region is 0.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1A524FB-E70F-85A0-FB19-492674EB121A}"/>
              </a:ext>
            </a:extLst>
          </p:cNvPr>
          <p:cNvSpPr txBox="1"/>
          <p:nvPr/>
        </p:nvSpPr>
        <p:spPr>
          <a:xfrm>
            <a:off x="3375284" y="5954232"/>
            <a:ext cx="454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minimum pixel value in blue region is 1.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9E6AC4-D586-E8B5-B6D5-DB815EE178CE}"/>
              </a:ext>
            </a:extLst>
          </p:cNvPr>
          <p:cNvSpPr txBox="1"/>
          <p:nvPr/>
        </p:nvSpPr>
        <p:spPr>
          <a:xfrm>
            <a:off x="6418542" y="5717238"/>
            <a:ext cx="108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Output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268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E52D298-1D90-A0FA-C631-EAA06A0AEF52}"/>
                  </a:ext>
                </a:extLst>
              </p:cNvPr>
              <p:cNvSpPr txBox="1"/>
              <p:nvPr/>
            </p:nvSpPr>
            <p:spPr>
              <a:xfrm>
                <a:off x="575870" y="4063347"/>
                <a:ext cx="8429269" cy="20590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0" lang="pt-B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6"/>
                                  <m:mcJc m:val="center"/>
                                </m:mcPr>
                              </m:mc>
                            </m:mcs>
                            <m:ctrlPr>
                              <a:rPr kumimoji="0" lang="pt-B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 ⊖   </m:t>
                    </m:r>
                    <m:d>
                      <m:dPr>
                        <m:begChr m:val="["/>
                        <m:endChr m:val="]"/>
                        <m:ctrlPr>
                          <a:rPr kumimoji="0" lang="pt-BR" altLang="zh-TW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0" lang="pt-BR" altLang="zh-TW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kumimoji="0" lang="en-US" altLang="zh-TW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0" lang="pt-BR" altLang="zh-TW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kumimoji="0" lang="pt-BR" altLang="zh-TW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新細明體" panose="02020500000000000000" pitchFamily="18" charset="-120"/>
                    <a:cs typeface="+mn-cs"/>
                  </a:rPr>
                  <a:t> </a:t>
                </a:r>
                <a:endParaRPr kumimoji="0" lang="zh-TW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7E52D298-1D90-A0FA-C631-EAA06A0AE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870" y="4063347"/>
                <a:ext cx="8429269" cy="20590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hape 136">
            <a:extLst>
              <a:ext uri="{FF2B5EF4-FFF2-40B4-BE49-F238E27FC236}">
                <a16:creationId xmlns:a16="http://schemas.microsoft.com/office/drawing/2014/main" id="{80EFDE0F-9C33-2799-E89D-A07FD52E8E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Morphology Operation (2/3)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ACB1E66-3D01-ED3D-B5AC-71F1923C8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23C0E9-918C-C799-08C8-76D042C9C1A8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Hsiang)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Shape 156">
            <a:extLst>
              <a:ext uri="{FF2B5EF4-FFF2-40B4-BE49-F238E27FC236}">
                <a16:creationId xmlns:a16="http://schemas.microsoft.com/office/drawing/2014/main" id="{DAB8B40D-DBF1-046C-667E-92311A294091}"/>
              </a:ext>
            </a:extLst>
          </p:cNvPr>
          <p:cNvSpPr txBox="1">
            <a:spLocks/>
          </p:cNvSpPr>
          <p:nvPr/>
        </p:nvSpPr>
        <p:spPr>
          <a:xfrm>
            <a:off x="46738" y="433055"/>
            <a:ext cx="8958401" cy="234528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Steps of Dilation Operation: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Define S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tructuring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Element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Choose a structuring element, typically a small square or rectangular convolution kernel. The size and shape of this element determine the effect of the erosion.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Scanning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Initiate the process by sliding the structuring element from the top-left corner of the image. Sequentially cover each pixel in the image, moving both horizontally from left to right and vertically from top to bottom.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Pixel Update</a:t>
            </a:r>
            <a:b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For each covered region, update the pixel values covered by the structuring element to the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maximum pixel value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that region. 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E3452DD-4738-2BA0-6E54-F7949BABBFF9}"/>
              </a:ext>
            </a:extLst>
          </p:cNvPr>
          <p:cNvSpPr txBox="1"/>
          <p:nvPr/>
        </p:nvSpPr>
        <p:spPr>
          <a:xfrm>
            <a:off x="3726330" y="5548237"/>
            <a:ext cx="255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Structuring Element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49E4F64-979E-28C5-2902-B2AC69C77633}"/>
              </a:ext>
            </a:extLst>
          </p:cNvPr>
          <p:cNvSpPr txBox="1"/>
          <p:nvPr/>
        </p:nvSpPr>
        <p:spPr>
          <a:xfrm>
            <a:off x="1590413" y="6091264"/>
            <a:ext cx="1055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Input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6FA5A0D-CF8F-C512-586E-71E33D1E6463}"/>
              </a:ext>
            </a:extLst>
          </p:cNvPr>
          <p:cNvSpPr/>
          <p:nvPr/>
        </p:nvSpPr>
        <p:spPr>
          <a:xfrm>
            <a:off x="664810" y="4060363"/>
            <a:ext cx="1146220" cy="102238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253D1D8-817B-1853-65CA-7C6E20E0787F}"/>
              </a:ext>
            </a:extLst>
          </p:cNvPr>
          <p:cNvSpPr/>
          <p:nvPr/>
        </p:nvSpPr>
        <p:spPr>
          <a:xfrm>
            <a:off x="6014372" y="4431188"/>
            <a:ext cx="270000" cy="270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5F529B88-61DB-31D6-9E69-DDF50B0ABE70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1811030" y="4428366"/>
            <a:ext cx="4203342" cy="1378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7CD012CD-4AA6-8584-8378-7F90D17850D4}"/>
              </a:ext>
            </a:extLst>
          </p:cNvPr>
          <p:cNvSpPr/>
          <p:nvPr/>
        </p:nvSpPr>
        <p:spPr>
          <a:xfrm>
            <a:off x="1073435" y="4739961"/>
            <a:ext cx="1220216" cy="105653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7AE3BAF-2D11-AEFB-BA2A-ECA98E7DB704}"/>
              </a:ext>
            </a:extLst>
          </p:cNvPr>
          <p:cNvSpPr/>
          <p:nvPr/>
        </p:nvSpPr>
        <p:spPr>
          <a:xfrm>
            <a:off x="6460711" y="5158259"/>
            <a:ext cx="270000" cy="270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5BC647E4-B00E-0EDE-97A5-7518B7FE8E1F}"/>
              </a:ext>
            </a:extLst>
          </p:cNvPr>
          <p:cNvCxnSpPr>
            <a:cxnSpLocks/>
          </p:cNvCxnSpPr>
          <p:nvPr/>
        </p:nvCxnSpPr>
        <p:spPr>
          <a:xfrm flipV="1">
            <a:off x="2293651" y="5293259"/>
            <a:ext cx="4167060" cy="152664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BD14BC3D-2D06-349A-2067-20D06BB0E7C3}"/>
              </a:ext>
            </a:extLst>
          </p:cNvPr>
          <p:cNvSpPr txBox="1"/>
          <p:nvPr/>
        </p:nvSpPr>
        <p:spPr>
          <a:xfrm>
            <a:off x="3387217" y="4030522"/>
            <a:ext cx="4728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maximum pixel value in red region is 1.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1A524FB-E70F-85A0-FB19-492674EB121A}"/>
              </a:ext>
            </a:extLst>
          </p:cNvPr>
          <p:cNvSpPr txBox="1"/>
          <p:nvPr/>
        </p:nvSpPr>
        <p:spPr>
          <a:xfrm>
            <a:off x="3375284" y="5954232"/>
            <a:ext cx="454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maximum pixel value in blue region is 1. 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B9E6AC4-D586-E8B5-B6D5-DB815EE178CE}"/>
              </a:ext>
            </a:extLst>
          </p:cNvPr>
          <p:cNvSpPr txBox="1"/>
          <p:nvPr/>
        </p:nvSpPr>
        <p:spPr>
          <a:xfrm>
            <a:off x="6472744" y="5737813"/>
            <a:ext cx="1080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Output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9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36">
            <a:extLst>
              <a:ext uri="{FF2B5EF4-FFF2-40B4-BE49-F238E27FC236}">
                <a16:creationId xmlns:a16="http://schemas.microsoft.com/office/drawing/2014/main" id="{80EFDE0F-9C33-2799-E89D-A07FD52E8E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Morphology Operation (3/3)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ACB1E66-3D01-ED3D-B5AC-71F1923C8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23C0E9-918C-C799-08C8-76D042C9C1A8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Hsiang)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6" name="Shape 156">
            <a:extLst>
              <a:ext uri="{FF2B5EF4-FFF2-40B4-BE49-F238E27FC236}">
                <a16:creationId xmlns:a16="http://schemas.microsoft.com/office/drawing/2014/main" id="{DAB8B40D-DBF1-046C-667E-92311A294091}"/>
              </a:ext>
            </a:extLst>
          </p:cNvPr>
          <p:cNvSpPr txBox="1">
            <a:spLocks/>
          </p:cNvSpPr>
          <p:nvPr/>
        </p:nvSpPr>
        <p:spPr>
          <a:xfrm>
            <a:off x="46738" y="433055"/>
            <a:ext cx="8958401" cy="234528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Closing Operation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 operation performed by first applying dilation followed by erosion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Closing(A) = Erosion(Dilation(A))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purpose is to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fill small holes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in an image while preserving the shape and size of large holes and objects in the image.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Opening Operation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：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An operation performed by first applying erosion followed by dilation 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：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Opening(A) = Dilation (Erosion(A))</a:t>
            </a: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Times New Roman" panose="02020603050405020304" pitchFamily="18" charset="0"/>
              <a:buChar char="•"/>
              <a:tabLst/>
              <a:defRPr/>
            </a:pPr>
            <a:r>
              <a:rPr kumimoji="0" lang="en-US" altLang="zh-TW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The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purpose is to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remove small objects and thin lines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from an image while preserving the shape and size of larger objects in the image</a:t>
            </a:r>
            <a:endParaRPr kumimoji="0" lang="en-US" altLang="zh-TW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0659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6">
            <a:extLst>
              <a:ext uri="{FF2B5EF4-FFF2-40B4-BE49-F238E27FC236}">
                <a16:creationId xmlns:a16="http://schemas.microsoft.com/office/drawing/2014/main" id="{DAB8B40D-DBF1-046C-667E-92311A294091}"/>
              </a:ext>
            </a:extLst>
          </p:cNvPr>
          <p:cNvSpPr txBox="1">
            <a:spLocks/>
          </p:cNvSpPr>
          <p:nvPr/>
        </p:nvSpPr>
        <p:spPr>
          <a:xfrm>
            <a:off x="0" y="472640"/>
            <a:ext cx="9606167" cy="310408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“closing.png”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Constraint: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Can not use OpenCV Function cv2.dilate(), cv2.erosion(), cv2.morphologyEx()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Question: Perform opening operation on the image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Using “Load image” button to load RGB image.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Convert the RGB image to grayscale.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Binarize the grayscale image, assigning values of 0 or 255 only. 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threshold = 127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 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Pad the image with zeros based on the kernel size 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K=3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Perform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dilation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operation using a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3x3 all-ones structuring element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Perform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erosion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operation using a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3x3 all-ones structuring element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Show the image in a popup window.</a:t>
            </a:r>
          </a:p>
        </p:txBody>
      </p:sp>
      <p:sp>
        <p:nvSpPr>
          <p:cNvPr id="2" name="Shape 136">
            <a:extLst>
              <a:ext uri="{FF2B5EF4-FFF2-40B4-BE49-F238E27FC236}">
                <a16:creationId xmlns:a16="http://schemas.microsoft.com/office/drawing/2014/main" id="{80EFDE0F-9C33-2799-E89D-A07FD52E8E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3.1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Closing (10%)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ACB1E66-3D01-ED3D-B5AC-71F1923C8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23C0E9-918C-C799-08C8-76D042C9C1A8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Hsiang)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3F33BD4-2773-81CF-EFD6-84F5391A6A98}"/>
              </a:ext>
            </a:extLst>
          </p:cNvPr>
          <p:cNvGrpSpPr/>
          <p:nvPr/>
        </p:nvGrpSpPr>
        <p:grpSpPr>
          <a:xfrm>
            <a:off x="7505436" y="2250571"/>
            <a:ext cx="1539373" cy="1234547"/>
            <a:chOff x="7639548" y="2361710"/>
            <a:chExt cx="1539373" cy="123454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8782DC6-7A0B-96CD-7840-298358DAA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9548" y="2361710"/>
              <a:ext cx="1539373" cy="123454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B406BF1-7321-501F-B46C-301616CB5D86}"/>
                </a:ext>
              </a:extLst>
            </p:cNvPr>
            <p:cNvSpPr/>
            <p:nvPr/>
          </p:nvSpPr>
          <p:spPr>
            <a:xfrm>
              <a:off x="7761168" y="2663448"/>
              <a:ext cx="1247364" cy="2378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ADF26E5C-4AC9-93E7-5A86-A481B724A23D}"/>
              </a:ext>
            </a:extLst>
          </p:cNvPr>
          <p:cNvSpPr/>
          <p:nvPr/>
        </p:nvSpPr>
        <p:spPr>
          <a:xfrm>
            <a:off x="3953815" y="4672612"/>
            <a:ext cx="264017" cy="6375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D5AEBBC-466A-BEEB-F164-010A4A0E1192}"/>
              </a:ext>
            </a:extLst>
          </p:cNvPr>
          <p:cNvSpPr txBox="1"/>
          <p:nvPr/>
        </p:nvSpPr>
        <p:spPr>
          <a:xfrm>
            <a:off x="4172756" y="4806698"/>
            <a:ext cx="2292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Closing Operation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6" name="圖片 15" descr="一張含有 圓形, 黑與白, 印刷術 的圖片&#10;&#10;自動產生的描述">
            <a:extLst>
              <a:ext uri="{FF2B5EF4-FFF2-40B4-BE49-F238E27FC236}">
                <a16:creationId xmlns:a16="http://schemas.microsoft.com/office/drawing/2014/main" id="{047BF327-D616-344F-E07B-989408DFB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68" y="3333285"/>
            <a:ext cx="5649910" cy="1294772"/>
          </a:xfrm>
          <a:prstGeom prst="rect">
            <a:avLst/>
          </a:prstGeom>
        </p:spPr>
      </p:pic>
      <p:pic>
        <p:nvPicPr>
          <p:cNvPr id="21" name="圖片 20" descr="一張含有 字型, 圖形, 黑與白, 黑色 的圖片&#10;&#10;自動產生的描述">
            <a:extLst>
              <a:ext uri="{FF2B5EF4-FFF2-40B4-BE49-F238E27FC236}">
                <a16:creationId xmlns:a16="http://schemas.microsoft.com/office/drawing/2014/main" id="{F4995846-17DE-18A6-CFF4-56CFF90FF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168" y="5354671"/>
            <a:ext cx="5649910" cy="12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7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56">
            <a:extLst>
              <a:ext uri="{FF2B5EF4-FFF2-40B4-BE49-F238E27FC236}">
                <a16:creationId xmlns:a16="http://schemas.microsoft.com/office/drawing/2014/main" id="{DAB8B40D-DBF1-046C-667E-92311A294091}"/>
              </a:ext>
            </a:extLst>
          </p:cNvPr>
          <p:cNvSpPr txBox="1">
            <a:spLocks/>
          </p:cNvSpPr>
          <p:nvPr/>
        </p:nvSpPr>
        <p:spPr>
          <a:xfrm>
            <a:off x="0" y="472640"/>
            <a:ext cx="9606167" cy="3104085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“opening.png”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Constraint: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Can not use OpenCV Function cv2.dilate(), cv2.erosion(), cv2.morphologyEx()</a:t>
            </a:r>
          </a:p>
          <a:p>
            <a:pPr marL="269875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Question: Perform opening operation on the image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Using “Load image” button to load RGB image.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Convert the RGB image to grayscale.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Binarize the grayscale image, assigning values of 0 or 255 only. 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threshold = 127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 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Pad the image with zeros based on the kernel size 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K=3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Perform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erosion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operation using a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3x3 all-ones structuring element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Perform the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dilation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operation using a 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3x3 all-ones structuring element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539750" marR="0" lvl="0" indent="-2698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AutoNum type="arabicParenR"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Show the image in a popup window.</a:t>
            </a:r>
          </a:p>
        </p:txBody>
      </p:sp>
      <p:sp>
        <p:nvSpPr>
          <p:cNvPr id="2" name="Shape 136">
            <a:extLst>
              <a:ext uri="{FF2B5EF4-FFF2-40B4-BE49-F238E27FC236}">
                <a16:creationId xmlns:a16="http://schemas.microsoft.com/office/drawing/2014/main" id="{80EFDE0F-9C33-2799-E89D-A07FD52E8E1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3.1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Opening (10%)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0" name="投影片編號版面配置區 19">
            <a:extLst>
              <a:ext uri="{FF2B5EF4-FFF2-40B4-BE49-F238E27FC236}">
                <a16:creationId xmlns:a16="http://schemas.microsoft.com/office/drawing/2014/main" id="{2ACB1E66-3D01-ED3D-B5AC-71F1923C8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23C0E9-918C-C799-08C8-76D042C9C1A8}"/>
              </a:ext>
            </a:extLst>
          </p:cNvPr>
          <p:cNvSpPr txBox="1"/>
          <p:nvPr/>
        </p:nvSpPr>
        <p:spPr>
          <a:xfrm>
            <a:off x="7664816" y="0"/>
            <a:ext cx="14791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Hsiang)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13F33BD4-2773-81CF-EFD6-84F5391A6A98}"/>
              </a:ext>
            </a:extLst>
          </p:cNvPr>
          <p:cNvGrpSpPr/>
          <p:nvPr/>
        </p:nvGrpSpPr>
        <p:grpSpPr>
          <a:xfrm>
            <a:off x="7505436" y="2250571"/>
            <a:ext cx="1539373" cy="1234547"/>
            <a:chOff x="7639548" y="2361710"/>
            <a:chExt cx="1539373" cy="1234547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08782DC6-7A0B-96CD-7840-298358DAA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39548" y="2361710"/>
              <a:ext cx="1539373" cy="1234547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B406BF1-7321-501F-B46C-301616CB5D86}"/>
                </a:ext>
              </a:extLst>
            </p:cNvPr>
            <p:cNvSpPr/>
            <p:nvPr/>
          </p:nvSpPr>
          <p:spPr>
            <a:xfrm>
              <a:off x="7766733" y="2972544"/>
              <a:ext cx="1247364" cy="2378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ADF26E5C-4AC9-93E7-5A86-A481B724A23D}"/>
              </a:ext>
            </a:extLst>
          </p:cNvPr>
          <p:cNvSpPr/>
          <p:nvPr/>
        </p:nvSpPr>
        <p:spPr>
          <a:xfrm>
            <a:off x="3953815" y="4672612"/>
            <a:ext cx="264017" cy="63750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D5AEBBC-466A-BEEB-F164-010A4A0E1192}"/>
              </a:ext>
            </a:extLst>
          </p:cNvPr>
          <p:cNvSpPr txBox="1"/>
          <p:nvPr/>
        </p:nvSpPr>
        <p:spPr>
          <a:xfrm>
            <a:off x="4172756" y="4806698"/>
            <a:ext cx="22924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Opening Operation </a:t>
            </a:r>
            <a:endParaRPr kumimoji="0" lang="zh-TW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4" name="圖片 3" descr="一張含有 文字, 圖形, 字型, 螢幕擷取畫面 的圖片&#10;&#10;自動產生的描述">
            <a:extLst>
              <a:ext uri="{FF2B5EF4-FFF2-40B4-BE49-F238E27FC236}">
                <a16:creationId xmlns:a16="http://schemas.microsoft.com/office/drawing/2014/main" id="{35E755C8-7B0D-B1DB-9B81-90BDC41F13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16" y="3301460"/>
            <a:ext cx="4569605" cy="1305601"/>
          </a:xfrm>
          <a:prstGeom prst="rect">
            <a:avLst/>
          </a:prstGeom>
        </p:spPr>
      </p:pic>
      <p:pic>
        <p:nvPicPr>
          <p:cNvPr id="12" name="圖片 11" descr="一張含有 字型, 圖形, 符號, 標誌 的圖片&#10;&#10;自動產生的描述">
            <a:extLst>
              <a:ext uri="{FF2B5EF4-FFF2-40B4-BE49-F238E27FC236}">
                <a16:creationId xmlns:a16="http://schemas.microsoft.com/office/drawing/2014/main" id="{CA5F3D9E-0225-0D7B-11FE-056AFFF97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321" y="5329255"/>
            <a:ext cx="4569600" cy="13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82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-45514" y="-72163"/>
            <a:ext cx="10233660" cy="618565"/>
          </a:xfrm>
        </p:spPr>
        <p:txBody>
          <a:bodyPr>
            <a:noAutofit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VGG19 with BN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(20%)</a:t>
            </a:r>
            <a:r>
              <a:rPr lang="zh-TW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-92837" y="392057"/>
            <a:ext cx="9329673" cy="1570889"/>
          </a:xfrm>
        </p:spPr>
        <p:txBody>
          <a:bodyPr>
            <a:noAutofit/>
          </a:bodyPr>
          <a:lstStyle/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Load Model and Show Model Structure. </a:t>
            </a: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</a:rPr>
              <a:t>(6%) </a:t>
            </a:r>
          </a:p>
          <a:p>
            <a:pPr marL="200025" lvl="1" indent="0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Show Training/Validating Accuracy and Loss. (6%)</a:t>
            </a:r>
          </a:p>
          <a:p>
            <a:pPr marL="623888" lvl="1" indent="-423863">
              <a:lnSpc>
                <a:spcPct val="100000"/>
              </a:lnSpc>
              <a:buNone/>
            </a:pPr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Use the Model with Highest Validation Accuracy to Run Inference, Show the Predicted Distribution and Class Label. (8%)</a:t>
            </a:r>
          </a:p>
        </p:txBody>
      </p:sp>
      <p:sp>
        <p:nvSpPr>
          <p:cNvPr id="9" name="Shape 137">
            <a:extLst>
              <a:ext uri="{FF2B5EF4-FFF2-40B4-BE49-F238E27FC236}">
                <a16:creationId xmlns:a16="http://schemas.microsoft.com/office/drawing/2014/main" id="{60B30E04-BBA9-46E4-9264-E8F45F01A7C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050013" y="6492875"/>
            <a:ext cx="20573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17</a:t>
            </a:fld>
            <a:endParaRPr kumimoji="0" lang="zh-TW" altLang="en-US" sz="9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2954B081-A75F-F802-603C-FB7F0B98E53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TextBox 22">
            <a:extLst>
              <a:ext uri="{FF2B5EF4-FFF2-40B4-BE49-F238E27FC236}">
                <a16:creationId xmlns:a16="http://schemas.microsoft.com/office/drawing/2014/main" id="{DC9DE5A3-2BC3-845D-00DB-D309F9DFFFCB}"/>
              </a:ext>
            </a:extLst>
          </p:cNvPr>
          <p:cNvSpPr txBox="1"/>
          <p:nvPr/>
        </p:nvSpPr>
        <p:spPr>
          <a:xfrm>
            <a:off x="2183195" y="5680498"/>
            <a:ext cx="432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GUI example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20954C1-F210-56DB-A262-885A75C1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249" y="2503576"/>
            <a:ext cx="6169891" cy="31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21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-45514" y="6028505"/>
            <a:ext cx="4693022" cy="789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3"/>
              </a:rPr>
              <a:t>VGG19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  <a:hlinkClick r:id="rId4"/>
              </a:rPr>
              <a:t>Batch Normalization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0" y="377125"/>
            <a:ext cx="8039266" cy="479572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n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Requirement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 VGG19 model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batch normalization (BN)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2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dataset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torchvision.datasets.MNIST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data: 60000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Validation data: 10000 images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Resize image to (32, 32)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3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Parameters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30 epochs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Cross entropy loss</a:t>
            </a:r>
          </a:p>
          <a:p>
            <a:pPr marL="714375" marR="0" lvl="0" indent="-17621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Adam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optimizer</a:t>
            </a:r>
          </a:p>
          <a:p>
            <a:pPr marL="608013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Record training/validation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608013" marR="0" lvl="1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the submitted file, you need to include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Weight file for VGG19 with BN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pth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 (File size is approximately 540MB)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training/validating loss and accuracy in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.jpg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or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png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format.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your GUI program</a:t>
            </a:r>
          </a:p>
          <a:p>
            <a:pPr marL="714375" marR="0" lvl="2" indent="-1762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Code for model training.</a:t>
            </a:r>
          </a:p>
          <a:p>
            <a:pPr marL="538163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5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Please do not include image data in the submitted file.</a:t>
            </a:r>
            <a:endParaRPr kumimoji="0" lang="en-US" altLang="zh-TW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7" name="標題 1">
            <a:extLst>
              <a:ext uri="{FF2B5EF4-FFF2-40B4-BE49-F238E27FC236}">
                <a16:creationId xmlns:a16="http://schemas.microsoft.com/office/drawing/2014/main" id="{FDB96329-BA64-8F58-3406-BFEBCB1F22CF}"/>
              </a:ext>
            </a:extLst>
          </p:cNvPr>
          <p:cNvSpPr txBox="1">
            <a:spLocks/>
          </p:cNvSpPr>
          <p:nvPr/>
        </p:nvSpPr>
        <p:spPr>
          <a:xfrm>
            <a:off x="-45514" y="-72163"/>
            <a:ext cx="1023366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4.0 Training a MNIST Classifier Using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(20%)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91F2DBEB-1D3D-D824-87BC-B8AA3694BF2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1030" name="Picture 6" descr="Building Neural Network From Scratch For Digit Recognizer Using MNIST  Dataset | by Niranjan Shah | Medium">
            <a:extLst>
              <a:ext uri="{FF2B5EF4-FFF2-40B4-BE49-F238E27FC236}">
                <a16:creationId xmlns:a16="http://schemas.microsoft.com/office/drawing/2014/main" id="{60490A79-BF63-22B5-84EF-015343A87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637" y="1430868"/>
            <a:ext cx="3239926" cy="17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17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圖片 31">
            <a:extLst>
              <a:ext uri="{FF2B5EF4-FFF2-40B4-BE49-F238E27FC236}">
                <a16:creationId xmlns:a16="http://schemas.microsoft.com/office/drawing/2014/main" id="{592201B9-4E8F-6CB6-BB84-3B7915B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77354" y="475040"/>
            <a:ext cx="2783567" cy="6039348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4.1 Show the Structure of VGG19 with BN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-28906" y="307901"/>
            <a:ext cx="5824969" cy="2092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“1. Show Model Structure”</a:t>
            </a:r>
          </a:p>
          <a:p>
            <a:pPr marL="360363" marR="0" lvl="1" indent="-36036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VGG19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with BN model on terminal 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torchsummary.summary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().</a:t>
            </a:r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D598CE55-37CD-3301-86C6-0F40B52EB6D4}"/>
              </a:ext>
            </a:extLst>
          </p:cNvPr>
          <p:cNvGrpSpPr/>
          <p:nvPr/>
        </p:nvGrpSpPr>
        <p:grpSpPr>
          <a:xfrm>
            <a:off x="1527986" y="2167923"/>
            <a:ext cx="4473304" cy="4734918"/>
            <a:chOff x="4908416" y="2519787"/>
            <a:chExt cx="4473304" cy="4734918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F041CE37-89D7-B020-2847-DE952CB0D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8091" y="3137117"/>
              <a:ext cx="3420650" cy="3835448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37DD797-FD96-4F03-BBE4-962EEC2CE52E}"/>
                </a:ext>
              </a:extLst>
            </p:cNvPr>
            <p:cNvGrpSpPr/>
            <p:nvPr/>
          </p:nvGrpSpPr>
          <p:grpSpPr>
            <a:xfrm>
              <a:off x="4908416" y="2519787"/>
              <a:ext cx="4473304" cy="4734918"/>
              <a:chOff x="4908416" y="253237"/>
              <a:chExt cx="4473304" cy="4734918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E0930BEA-DE6E-26AE-39DE-3799671C2EE3}"/>
                  </a:ext>
                </a:extLst>
              </p:cNvPr>
              <p:cNvSpPr txBox="1"/>
              <p:nvPr/>
            </p:nvSpPr>
            <p:spPr>
              <a:xfrm>
                <a:off x="5433027" y="617227"/>
                <a:ext cx="1360359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Layer (type)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F0D96C3-8875-CA2D-B508-4DD804685322}"/>
                  </a:ext>
                </a:extLst>
              </p:cNvPr>
              <p:cNvSpPr txBox="1"/>
              <p:nvPr/>
            </p:nvSpPr>
            <p:spPr>
              <a:xfrm>
                <a:off x="6669925" y="253237"/>
                <a:ext cx="1794880" cy="6093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Feature map shape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(Batch, Channels, 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Height, Width)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43288D3-05BB-E3A5-D64B-C0B34BBCBA91}"/>
                  </a:ext>
                </a:extLst>
              </p:cNvPr>
              <p:cNvSpPr txBox="1"/>
              <p:nvPr/>
            </p:nvSpPr>
            <p:spPr>
              <a:xfrm>
                <a:off x="8032378" y="640997"/>
                <a:ext cx="1349342" cy="2646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B0F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Num. of param.</a:t>
                </a:r>
                <a:endParaRPr kumimoji="0" lang="zh-TW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1CF5612-E003-0D9D-4371-8C0F6F78745C}"/>
                  </a:ext>
                </a:extLst>
              </p:cNvPr>
              <p:cNvSpPr txBox="1"/>
              <p:nvPr/>
            </p:nvSpPr>
            <p:spPr>
              <a:xfrm>
                <a:off x="4908416" y="4649601"/>
                <a:ext cx="4140000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新細明體" panose="02020500000000000000" pitchFamily="18" charset="-120"/>
                    <a:cs typeface="Times New Roman" panose="02020603050405020304" pitchFamily="18" charset="0"/>
                    <a:sym typeface="Arial"/>
                  </a:rPr>
                  <a:t>Figure: the Structure of VGG19 with BN</a:t>
                </a:r>
                <a:endParaRPr kumimoji="0" lang="zh-TW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endParaRPr>
              </a:p>
            </p:txBody>
          </p:sp>
        </p:grpSp>
      </p:grpSp>
      <p:sp>
        <p:nvSpPr>
          <p:cNvPr id="18" name="TextBox 11">
            <a:extLst>
              <a:ext uri="{FF2B5EF4-FFF2-40B4-BE49-F238E27FC236}">
                <a16:creationId xmlns:a16="http://schemas.microsoft.com/office/drawing/2014/main" id="{06FA0159-8633-E895-5120-CA67A764CA05}"/>
              </a:ext>
            </a:extLst>
          </p:cNvPr>
          <p:cNvSpPr txBox="1"/>
          <p:nvPr/>
        </p:nvSpPr>
        <p:spPr>
          <a:xfrm>
            <a:off x="5389679" y="6484798"/>
            <a:ext cx="367295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F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igure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: VGG19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BN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model structure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FAAA53FA-6DC8-D9DA-BB6C-1B8653B7FEC6}"/>
              </a:ext>
            </a:extLst>
          </p:cNvPr>
          <p:cNvCxnSpPr>
            <a:cxnSpLocks/>
          </p:cNvCxnSpPr>
          <p:nvPr/>
        </p:nvCxnSpPr>
        <p:spPr>
          <a:xfrm flipH="1">
            <a:off x="6979952" y="4636768"/>
            <a:ext cx="972478" cy="1876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">
            <a:extLst>
              <a:ext uri="{FF2B5EF4-FFF2-40B4-BE49-F238E27FC236}">
                <a16:creationId xmlns:a16="http://schemas.microsoft.com/office/drawing/2014/main" id="{D697FD62-6EBD-1372-0FAF-04EA3AD73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29235" y="4374858"/>
            <a:ext cx="1281661" cy="26161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IBMPlexMono"/>
                <a:cs typeface="Times New Roman" panose="02020603050405020304" pitchFamily="18" charset="0"/>
              </a:rPr>
              <a:t>Flatten Here</a:t>
            </a:r>
            <a:endParaRPr kumimoji="0" lang="zh-TW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27" name="TextBox 3">
            <a:extLst>
              <a:ext uri="{FF2B5EF4-FFF2-40B4-BE49-F238E27FC236}">
                <a16:creationId xmlns:a16="http://schemas.microsoft.com/office/drawing/2014/main" id="{00634BFC-5711-7735-905D-79CA543DD0F9}"/>
              </a:ext>
            </a:extLst>
          </p:cNvPr>
          <p:cNvSpPr txBox="1"/>
          <p:nvPr/>
        </p:nvSpPr>
        <p:spPr>
          <a:xfrm>
            <a:off x="7466191" y="2472622"/>
            <a:ext cx="1741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All convolution filter size is 3x3</a:t>
            </a:r>
            <a:endParaRPr kumimoji="0" lang="en-TW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BAD929B-5725-13EF-2A82-FABDAD4D10FE}"/>
              </a:ext>
            </a:extLst>
          </p:cNvPr>
          <p:cNvSpPr txBox="1"/>
          <p:nvPr/>
        </p:nvSpPr>
        <p:spPr>
          <a:xfrm>
            <a:off x="-32477" y="2255626"/>
            <a:ext cx="1904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-1 indicates that the actual size of batch size can vary.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3571B14-2CBF-3DD9-25B8-CF43791C0E2F}"/>
              </a:ext>
            </a:extLst>
          </p:cNvPr>
          <p:cNvSpPr/>
          <p:nvPr/>
        </p:nvSpPr>
        <p:spPr>
          <a:xfrm>
            <a:off x="3626708" y="2859965"/>
            <a:ext cx="228600" cy="1878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5F682D8F-44C4-31A0-3148-F9599A34055A}"/>
              </a:ext>
            </a:extLst>
          </p:cNvPr>
          <p:cNvCxnSpPr/>
          <p:nvPr/>
        </p:nvCxnSpPr>
        <p:spPr>
          <a:xfrm>
            <a:off x="802094" y="3001924"/>
            <a:ext cx="2795892" cy="7483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8EFDFCDC-785A-A80A-2CFB-4E37BC854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113" r="80145"/>
          <a:stretch/>
        </p:blipFill>
        <p:spPr>
          <a:xfrm>
            <a:off x="262362" y="3655814"/>
            <a:ext cx="1225004" cy="2950954"/>
          </a:xfrm>
          <a:prstGeom prst="rect">
            <a:avLst/>
          </a:prstGeom>
        </p:spPr>
      </p:pic>
      <p:sp>
        <p:nvSpPr>
          <p:cNvPr id="10" name="TextBox 3">
            <a:extLst>
              <a:ext uri="{FF2B5EF4-FFF2-40B4-BE49-F238E27FC236}">
                <a16:creationId xmlns:a16="http://schemas.microsoft.com/office/drawing/2014/main" id="{5622DC1E-FEC2-BEFE-020E-EA97F0C822DC}"/>
              </a:ext>
            </a:extLst>
          </p:cNvPr>
          <p:cNvSpPr txBox="1"/>
          <p:nvPr/>
        </p:nvSpPr>
        <p:spPr>
          <a:xfrm>
            <a:off x="72715" y="372244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1.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E32EF14D-4B74-15EA-42DA-8F83C744BB14}"/>
              </a:ext>
            </a:extLst>
          </p:cNvPr>
          <p:cNvSpPr/>
          <p:nvPr/>
        </p:nvSpPr>
        <p:spPr>
          <a:xfrm>
            <a:off x="365841" y="4008582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文字方塊 4">
            <a:extLst>
              <a:ext uri="{FF2B5EF4-FFF2-40B4-BE49-F238E27FC236}">
                <a16:creationId xmlns:a16="http://schemas.microsoft.com/office/drawing/2014/main" id="{79DD7216-E0BF-E298-194F-0450E0A82E6E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428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90">
            <a:extLst>
              <a:ext uri="{FF2B5EF4-FFF2-40B4-BE49-F238E27FC236}">
                <a16:creationId xmlns:a16="http://schemas.microsoft.com/office/drawing/2014/main" id="{EB0CEA43-15DC-466C-8D16-58885C574F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7886700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(1/2)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FA2815D-7254-47C0-9FCD-4ABD84864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89" y="616559"/>
            <a:ext cx="9070825" cy="6081733"/>
          </a:xfrm>
        </p:spPr>
        <p:txBody>
          <a:bodyPr>
            <a:normAutofit fontScale="92500" lnSpcReduction="10000"/>
          </a:bodyPr>
          <a:lstStyle/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Copying homework is strictly prohibited!!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Penalty: Both individuals will receive a score of 0!!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date =&gt;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09:00:00, 2023/12/19  (Tue.) </a:t>
            </a:r>
          </a:p>
          <a:p>
            <a:pPr marL="266700" indent="0">
              <a:buNone/>
            </a:pP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not submit late,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 the following points will be 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Submit within seven days after the deadline, and your score will be reduced by half.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69875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submit after this period, you will receive a score of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 the demonstration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otherwise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</a:t>
            </a:r>
            <a:r>
              <a:rPr lang="en-US" sz="2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score will be 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demonstration schedule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will be announced on NCKU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oodle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66700" lvl="1" indent="-266700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must 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create GUI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otherwise your point will be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deducted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Upload to =&gt; 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140.116.154.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-&gt; Upload/Homework/Hw2</a:t>
            </a:r>
            <a:endParaRPr lang="en-US" sz="2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ID: opencvdl2023  	Password: </a:t>
            </a:r>
            <a:r>
              <a:rPr lang="en-US" altLang="zh-TW" sz="22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RL2023opencv</a:t>
            </a:r>
            <a:endParaRPr lang="en-US" sz="2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Filename: Hw2_StudentID_Name_Version.rar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Hw2_F71234567_林小明_V1.rar</a:t>
            </a:r>
          </a:p>
          <a:p>
            <a:pPr lvl="5" indent="-185738"/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you want to update your file, you should update your version to be V2, </a:t>
            </a:r>
          </a:p>
          <a:p>
            <a:pPr lvl="5" indent="-185738"/>
            <a:r>
              <a:rPr lang="en-US" sz="17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Ex: Hw2_F71234567_林小明_V2.rar</a:t>
            </a:r>
          </a:p>
          <a:p>
            <a:pPr marL="538163" lvl="1" indent="-273050"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Content: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roject folder</a:t>
            </a:r>
            <a:r>
              <a:rPr lang="zh-TW" altLang="en-US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*(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xcluding the pictures )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ote: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emove your “Debug” folder to reduce file size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99FD9667-52A2-574D-37FA-130C4E60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45228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BE9EDFE6-B6B4-9E17-152B-64D223C0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63" y="3568767"/>
            <a:ext cx="6226485" cy="3147110"/>
          </a:xfrm>
          <a:prstGeom prst="rect">
            <a:avLst/>
          </a:prstGeom>
        </p:spPr>
      </p:pic>
      <p:sp>
        <p:nvSpPr>
          <p:cNvPr id="18" name="Shape 159">
            <a:extLst>
              <a:ext uri="{FF2B5EF4-FFF2-40B4-BE49-F238E27FC236}">
                <a16:creationId xmlns:a16="http://schemas.microsoft.com/office/drawing/2014/main" id="{1E1C1F2D-4487-141D-E1FC-B284800C506C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4.2 Show Training/Validating Accuracy and Loss</a:t>
            </a:r>
            <a:r>
              <a:rPr kumimoji="0" lang="zh-TW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(6%)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0" y="304749"/>
            <a:ext cx="8881638" cy="33926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 fontScale="8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home:</a:t>
            </a:r>
            <a:endParaRPr kumimoji="0" lang="en-US" altLang="zh-TW" sz="21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Download the training and validation datasets.</a:t>
            </a:r>
            <a:r>
              <a:rPr kumimoji="0" lang="zh-TW" altLang="en-US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4"/>
              </a:rPr>
              <a:t>(tutorial)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VGG19 with BN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least 30 epochs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at home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 and record the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training/validating accuracy and loss in each epoch (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5"/>
              </a:rPr>
              <a:t>tutorial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).</a:t>
            </a:r>
          </a:p>
          <a:p>
            <a:pPr marL="538163" marR="0" lvl="0" indent="-2730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If your validation accuracy is low, you can try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Adjust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learning rate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of the optimizer.</a:t>
            </a:r>
          </a:p>
          <a:p>
            <a:pPr marL="714375" marR="0" lvl="4" indent="-17621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Change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data augmentation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techniques used.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 weight file with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highest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v</a:t>
            </a: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.</a:t>
            </a:r>
          </a:p>
          <a:p>
            <a:pPr marL="538163" marR="0" lvl="3" indent="-2730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 startAt="4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Use </a:t>
            </a:r>
            <a:r>
              <a:rPr kumimoji="0" lang="en-US" altLang="zh-TW" sz="1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6"/>
              </a:rPr>
              <a:t>matplotlib.pyplot.plot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6"/>
              </a:rPr>
              <a:t>()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 create a line chart for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training and validating loss and accuracy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values and save the figure.</a:t>
            </a:r>
          </a:p>
          <a:p>
            <a:pPr marL="265113" marR="0" lvl="1" indent="-265113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r>
              <a:rPr kumimoji="0" lang="en-US" altLang="zh-TW" sz="2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When the demo: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“2. Show Accuracy and Loss”</a:t>
            </a:r>
          </a:p>
          <a:p>
            <a:pPr marL="534988" marR="0" lvl="2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saved figure</a:t>
            </a: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of  Training/Validating loss and accuracy </a:t>
            </a:r>
            <a:b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</a:br>
            <a:r>
              <a:rPr kumimoji="0" lang="en-US" altLang="zh-TW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in a 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473798" y="5632691"/>
            <a:ext cx="2432584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Notice: this is an example, the number of epoch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28C9F7E7-ECCB-0D49-8733-BB55E8DB0B9D}"/>
              </a:ext>
            </a:extLst>
          </p:cNvPr>
          <p:cNvSpPr txBox="1"/>
          <p:nvPr/>
        </p:nvSpPr>
        <p:spPr>
          <a:xfrm>
            <a:off x="605683" y="4361527"/>
            <a:ext cx="1604297" cy="26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Click the button.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22BD868-4BDE-E1EA-9166-E207E78113E5}"/>
              </a:ext>
            </a:extLst>
          </p:cNvPr>
          <p:cNvSpPr txBox="1"/>
          <p:nvPr/>
        </p:nvSpPr>
        <p:spPr>
          <a:xfrm>
            <a:off x="2339290" y="3543508"/>
            <a:ext cx="285187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(2) Show the figure in a new window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5E8BA418-4327-EE2C-E8CF-91881375B230}"/>
              </a:ext>
            </a:extLst>
          </p:cNvPr>
          <p:cNvSpPr/>
          <p:nvPr/>
        </p:nvSpPr>
        <p:spPr>
          <a:xfrm>
            <a:off x="996635" y="4637867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8" name="文字方塊 4">
            <a:extLst>
              <a:ext uri="{FF2B5EF4-FFF2-40B4-BE49-F238E27FC236}">
                <a16:creationId xmlns:a16="http://schemas.microsoft.com/office/drawing/2014/main" id="{0BAFACD4-5A2E-B3B5-92C7-6AC07647BAA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7639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4.3 Use the Model with Highest 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(8%) </a:t>
            </a:r>
          </a:p>
        </p:txBody>
      </p:sp>
      <p:sp>
        <p:nvSpPr>
          <p:cNvPr id="16" name="內容版面配置區 2">
            <a:extLst>
              <a:ext uri="{FF2B5EF4-FFF2-40B4-BE49-F238E27FC236}">
                <a16:creationId xmlns:a16="http://schemas.microsoft.com/office/drawing/2014/main" id="{81D16B28-594E-45A8-3262-671E790C77C0}"/>
              </a:ext>
            </a:extLst>
          </p:cNvPr>
          <p:cNvSpPr txBox="1">
            <a:spLocks/>
          </p:cNvSpPr>
          <p:nvPr/>
        </p:nvSpPr>
        <p:spPr>
          <a:xfrm>
            <a:off x="-41961" y="715679"/>
            <a:ext cx="9102833" cy="27133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Load the model with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highest validation accuracy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which trained at home.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Draw a number on graffiti board using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mouse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.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2"/>
              </a:rPr>
              <a:t>(tutorial)</a:t>
            </a: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Background: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black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Pen: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white</a:t>
            </a:r>
          </a:p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3. Predict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run inference on the image you drew.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predicted class label on the GUI.</a:t>
            </a:r>
          </a:p>
          <a:p>
            <a:pPr marL="688975" marR="0" lvl="1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Show the probability distribution of model predictions using a histogram in a new window.</a:t>
            </a:r>
          </a:p>
          <a:p>
            <a:pPr marL="360363" marR="0" lvl="0" indent="-360363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Click the button “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4. reset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” to clear the graffiti board. 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B4E8A555-5627-1D79-9884-1619AC9C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3" y="3516907"/>
            <a:ext cx="6169891" cy="3176922"/>
          </a:xfrm>
          <a:prstGeom prst="rect">
            <a:avLst/>
          </a:prstGeom>
        </p:spPr>
      </p:pic>
      <p:sp>
        <p:nvSpPr>
          <p:cNvPr id="28" name="Rectangle 4">
            <a:extLst>
              <a:ext uri="{FF2B5EF4-FFF2-40B4-BE49-F238E27FC236}">
                <a16:creationId xmlns:a16="http://schemas.microsoft.com/office/drawing/2014/main" id="{D83BF46A-D2C7-82D4-0901-2E0D7043DDFC}"/>
              </a:ext>
            </a:extLst>
          </p:cNvPr>
          <p:cNvSpPr/>
          <p:nvPr/>
        </p:nvSpPr>
        <p:spPr>
          <a:xfrm>
            <a:off x="1580423" y="3767554"/>
            <a:ext cx="4737252" cy="27440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4AD9058-C3A8-547A-5A84-39B2D3EE40AF}"/>
              </a:ext>
            </a:extLst>
          </p:cNvPr>
          <p:cNvSpPr txBox="1"/>
          <p:nvPr/>
        </p:nvSpPr>
        <p:spPr>
          <a:xfrm>
            <a:off x="1309547" y="3554324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E8E425E3-A2CF-434D-10D3-20688B2EC701}"/>
              </a:ext>
            </a:extLst>
          </p:cNvPr>
          <p:cNvSpPr/>
          <p:nvPr/>
        </p:nvSpPr>
        <p:spPr>
          <a:xfrm>
            <a:off x="365841" y="5172364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74241D04-0452-1405-62E8-6A05C9D54477}"/>
              </a:ext>
            </a:extLst>
          </p:cNvPr>
          <p:cNvSpPr txBox="1"/>
          <p:nvPr/>
        </p:nvSpPr>
        <p:spPr>
          <a:xfrm>
            <a:off x="112553" y="491518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CD98790E-1B69-9702-1A23-888823EBBCBF}"/>
              </a:ext>
            </a:extLst>
          </p:cNvPr>
          <p:cNvSpPr/>
          <p:nvPr/>
        </p:nvSpPr>
        <p:spPr>
          <a:xfrm>
            <a:off x="365840" y="5802909"/>
            <a:ext cx="1046017" cy="4131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F6B4556-ADD7-A497-FD4F-15433D6833A7}"/>
              </a:ext>
            </a:extLst>
          </p:cNvPr>
          <p:cNvSpPr txBox="1"/>
          <p:nvPr/>
        </p:nvSpPr>
        <p:spPr>
          <a:xfrm>
            <a:off x="156917" y="6137893"/>
            <a:ext cx="1463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Predicted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1ADD29A8-B30B-4B18-FF5C-DD9189815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920" y="4139309"/>
            <a:ext cx="2477952" cy="2107417"/>
          </a:xfrm>
          <a:prstGeom prst="rect">
            <a:avLst/>
          </a:prstGeom>
        </p:spPr>
      </p:pic>
      <p:sp>
        <p:nvSpPr>
          <p:cNvPr id="38" name="文字方塊 37">
            <a:extLst>
              <a:ext uri="{FF2B5EF4-FFF2-40B4-BE49-F238E27FC236}">
                <a16:creationId xmlns:a16="http://schemas.microsoft.com/office/drawing/2014/main" id="{707D00EC-7666-11D6-CB78-C7E0DD80021E}"/>
              </a:ext>
            </a:extLst>
          </p:cNvPr>
          <p:cNvSpPr txBox="1"/>
          <p:nvPr/>
        </p:nvSpPr>
        <p:spPr>
          <a:xfrm>
            <a:off x="6528305" y="3834393"/>
            <a:ext cx="22220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3.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Probability of each class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EC12822E-A588-D026-379C-32624C240006}"/>
              </a:ext>
            </a:extLst>
          </p:cNvPr>
          <p:cNvSpPr/>
          <p:nvPr/>
        </p:nvSpPr>
        <p:spPr>
          <a:xfrm>
            <a:off x="370459" y="5343236"/>
            <a:ext cx="1046017" cy="1708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F235E6AF-FC9F-7740-3889-64ACFB7EE6B9}"/>
              </a:ext>
            </a:extLst>
          </p:cNvPr>
          <p:cNvSpPr txBox="1"/>
          <p:nvPr/>
        </p:nvSpPr>
        <p:spPr>
          <a:xfrm>
            <a:off x="87533" y="5341641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4.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1" name="文字方塊 4">
            <a:extLst>
              <a:ext uri="{FF2B5EF4-FFF2-40B4-BE49-F238E27FC236}">
                <a16:creationId xmlns:a16="http://schemas.microsoft.com/office/drawing/2014/main" id="{46EFA9AA-87E1-A6DC-7EBD-76DB572E5525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6388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6EAC6966-2D51-7DC3-1F67-85D27A69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4167" y="1257146"/>
            <a:ext cx="5752828" cy="4892591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-28268"/>
            <a:ext cx="9309023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4.3 Use the Model with Highest V</a:t>
            </a:r>
            <a:r>
              <a:rPr kumimoji="0" lang="en-US" altLang="zh-TW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alidation</a:t>
            </a: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Accuracy to Run Inference, Show the Predicted Distribution and Class Label. (6%) 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FB92AFC-DDB5-61E1-7B5A-BF6D970F705D}"/>
              </a:ext>
            </a:extLst>
          </p:cNvPr>
          <p:cNvSpPr txBox="1"/>
          <p:nvPr/>
        </p:nvSpPr>
        <p:spPr>
          <a:xfrm>
            <a:off x="136869" y="890562"/>
            <a:ext cx="69908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The probability distribution of model prediction using a histogram.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60EDE2B-30E3-865F-3B2C-8734FD5CB11F}"/>
              </a:ext>
            </a:extLst>
          </p:cNvPr>
          <p:cNvCxnSpPr/>
          <p:nvPr/>
        </p:nvCxnSpPr>
        <p:spPr>
          <a:xfrm flipV="1">
            <a:off x="1998300" y="2250044"/>
            <a:ext cx="0" cy="3663779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004E81D-FEC0-D875-E187-B10D03097835}"/>
              </a:ext>
            </a:extLst>
          </p:cNvPr>
          <p:cNvSpPr txBox="1"/>
          <p:nvPr/>
        </p:nvSpPr>
        <p:spPr>
          <a:xfrm>
            <a:off x="210065" y="2250044"/>
            <a:ext cx="192147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Y-axis: probability </a:t>
            </a:r>
            <a:endParaRPr kumimoji="0" lang="zh-TW" altLang="en-US" sz="15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051D3FC-2BBC-BE0E-1DB7-7AAE3DF1D89E}"/>
              </a:ext>
            </a:extLst>
          </p:cNvPr>
          <p:cNvSpPr txBox="1"/>
          <p:nvPr/>
        </p:nvSpPr>
        <p:spPr>
          <a:xfrm>
            <a:off x="4853343" y="6149737"/>
            <a:ext cx="1921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X-axis: class name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9AE704CF-FA6C-C740-931A-C8149FDE7D0E}"/>
              </a:ext>
            </a:extLst>
          </p:cNvPr>
          <p:cNvCxnSpPr/>
          <p:nvPr/>
        </p:nvCxnSpPr>
        <p:spPr>
          <a:xfrm>
            <a:off x="2653455" y="6056152"/>
            <a:ext cx="39294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4">
            <a:extLst>
              <a:ext uri="{FF2B5EF4-FFF2-40B4-BE49-F238E27FC236}">
                <a16:creationId xmlns:a16="http://schemas.microsoft.com/office/drawing/2014/main" id="{3D82FE95-6F93-9443-7C4C-3B04F4649B7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90689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>
            <a:extLst>
              <a:ext uri="{FF2B5EF4-FFF2-40B4-BE49-F238E27FC236}">
                <a16:creationId xmlns:a16="http://schemas.microsoft.com/office/drawing/2014/main" id="{8FEEAEA8-2905-E8E7-D579-7EDC377F2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" y="-4434"/>
            <a:ext cx="9144000" cy="618565"/>
          </a:xfrm>
        </p:spPr>
        <p:txBody>
          <a:bodyPr>
            <a:normAutofit fontScale="90000"/>
          </a:bodyPr>
          <a:lstStyle/>
          <a:p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TW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MNIST Classifier Using VGG19 – Example Video	</a:t>
            </a:r>
            <a:endParaRPr lang="zh-TW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5C6FDDAA-6047-9BD8-F6FF-FC644AE9D080}"/>
              </a:ext>
            </a:extLst>
          </p:cNvPr>
          <p:cNvSpPr txBox="1">
            <a:spLocks/>
          </p:cNvSpPr>
          <p:nvPr/>
        </p:nvSpPr>
        <p:spPr>
          <a:xfrm>
            <a:off x="0" y="483446"/>
            <a:ext cx="8596648" cy="273734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marR="0" lvl="0" indent="-28575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This is an example illustrating the objectives from 4.1 ~ 4.3.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FFA8564-C1ED-8BC3-8AE7-9D339B9142F0}"/>
              </a:ext>
            </a:extLst>
          </p:cNvPr>
          <p:cNvSpPr txBox="1"/>
          <p:nvPr/>
        </p:nvSpPr>
        <p:spPr>
          <a:xfrm>
            <a:off x="7710442" y="377125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Shang)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6" name="2023-11-30 15-05-20">
            <a:hlinkClick r:id="" action="ppaction://media"/>
            <a:extLst>
              <a:ext uri="{FF2B5EF4-FFF2-40B4-BE49-F238E27FC236}">
                <a16:creationId xmlns:a16="http://schemas.microsoft.com/office/drawing/2014/main" id="{174BB38D-5BA2-B67E-319F-83F6A3DCA2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9569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5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924DCF-CD71-FDF1-6053-4B5B45534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FFA018F6-A893-84E1-2790-15E51B84FC84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6185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j-cs"/>
                <a:sym typeface="Arial"/>
              </a:rPr>
              <a:t>Train a Cat-Dog Classifier Using ResNet50 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(20%)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</p:txBody>
      </p:sp>
      <p:sp>
        <p:nvSpPr>
          <p:cNvPr id="13" name="文字版面配置區 2">
            <a:extLst>
              <a:ext uri="{FF2B5EF4-FFF2-40B4-BE49-F238E27FC236}">
                <a16:creationId xmlns:a16="http://schemas.microsoft.com/office/drawing/2014/main" id="{5A60AC2B-4C93-1675-0E6B-653A66823A65}"/>
              </a:ext>
            </a:extLst>
          </p:cNvPr>
          <p:cNvSpPr txBox="1">
            <a:spLocks/>
          </p:cNvSpPr>
          <p:nvPr/>
        </p:nvSpPr>
        <p:spPr>
          <a:xfrm>
            <a:off x="347727" y="539850"/>
            <a:ext cx="8426622" cy="2912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5.1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(5%)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rPr>
              <a:t>Load the dataset and resize images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5.2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Arial"/>
                <a:cs typeface="Arial" panose="020B0604020202020204" pitchFamily="34" charset="0"/>
                <a:sym typeface="Arial"/>
              </a:rPr>
              <a:t>(5%)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Show the structure of ResNet50 model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Arial"/>
              <a:cs typeface="Arial" panose="020B0604020202020204" pitchFamily="34" charset="0"/>
              <a:sym typeface="Arial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5.3 (5%)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  <a:sym typeface="Arial"/>
              </a:rPr>
              <a:t>Improve ResNet50 with Random-Erasing  and 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Compare the accuracies of 2 ResNet50 models on validation dataset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5.4 (5%) Use the trained model to run inference and show the predicted class label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0D1AC6F5-1001-7DD4-DE15-D61142D7FCA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8FB5FBD-4363-C327-757A-97CBE568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161" y="3010864"/>
            <a:ext cx="4500139" cy="2906205"/>
          </a:xfrm>
          <a:prstGeom prst="rect">
            <a:avLst/>
          </a:prstGeom>
        </p:spPr>
      </p:pic>
      <p:sp>
        <p:nvSpPr>
          <p:cNvPr id="3" name="TextBox 23">
            <a:extLst>
              <a:ext uri="{FF2B5EF4-FFF2-40B4-BE49-F238E27FC236}">
                <a16:creationId xmlns:a16="http://schemas.microsoft.com/office/drawing/2014/main" id="{217F6419-A88D-CD81-E770-7A3A4FE7BF6A}"/>
              </a:ext>
            </a:extLst>
          </p:cNvPr>
          <p:cNvSpPr txBox="1"/>
          <p:nvPr/>
        </p:nvSpPr>
        <p:spPr>
          <a:xfrm>
            <a:off x="3877663" y="5917069"/>
            <a:ext cx="41400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GUI Example</a:t>
            </a:r>
          </a:p>
        </p:txBody>
      </p:sp>
    </p:spTree>
    <p:extLst>
      <p:ext uri="{BB962C8B-B14F-4D97-AF65-F5344CB8AC3E}">
        <p14:creationId xmlns:p14="http://schemas.microsoft.com/office/powerpoint/2010/main" val="3669020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AF1B500-BF54-4315-BD11-71CA83FF17FC}"/>
              </a:ext>
            </a:extLst>
          </p:cNvPr>
          <p:cNvSpPr txBox="1">
            <a:spLocks/>
          </p:cNvSpPr>
          <p:nvPr/>
        </p:nvSpPr>
        <p:spPr>
          <a:xfrm>
            <a:off x="289452" y="-15860"/>
            <a:ext cx="8565096" cy="63563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Objective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Learn how to train a ResNet50 model to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classify images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of cats and dogs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Times New Roman" panose="02020603050405020304" pitchFamily="18" charset="0"/>
                <a:sym typeface="Calibri"/>
              </a:rPr>
              <a:t>using </a:t>
            </a:r>
            <a:r>
              <a:rPr kumimoji="0" lang="en-US" altLang="zh-TW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</a:t>
            </a:r>
          </a:p>
          <a:p>
            <a:pPr marL="269875" marR="0" lvl="0" indent="-269875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Times New Roman" panose="02020603050405020304" pitchFamily="18" charset="0"/>
                <a:sym typeface="Calibri"/>
              </a:rPr>
              <a:t>Download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Cats and Dogs Dataset from FTP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 type: JPG images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classes: Cat and Dog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Datasets 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Training dataset: 16,200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Validation dataset: 1,800 JPG images in total.</a:t>
            </a:r>
          </a:p>
          <a:p>
            <a:pPr marL="790576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dataset: 10 JPG images in total.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It is for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testing the inference function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in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program.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endParaRPr kumimoji="0" lang="en-US" altLang="zh-TW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7" name="Shape 159">
            <a:extLst>
              <a:ext uri="{FF2B5EF4-FFF2-40B4-BE49-F238E27FC236}">
                <a16:creationId xmlns:a16="http://schemas.microsoft.com/office/drawing/2014/main" id="{0C1563C8-72C4-4692-A34A-88BF29FB0EC1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1949054" marR="0" lvl="0" indent="-1949054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5.0 Train a Cat-Dog Classifier Using ResNet50</a:t>
            </a:r>
            <a:endParaRPr kumimoji="0" lang="en-US" altLang="zh-TW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1792CA7-B8FD-8ABE-D2A6-25D7739D0D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文字方塊 4">
            <a:extLst>
              <a:ext uri="{FF2B5EF4-FFF2-40B4-BE49-F238E27FC236}">
                <a16:creationId xmlns:a16="http://schemas.microsoft.com/office/drawing/2014/main" id="{C697AC1F-51B9-E67A-B34E-E1A427A773E1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4581A0-3BEA-DC53-FC8A-D6C919709342}"/>
              </a:ext>
            </a:extLst>
          </p:cNvPr>
          <p:cNvSpPr txBox="1"/>
          <p:nvPr/>
        </p:nvSpPr>
        <p:spPr>
          <a:xfrm>
            <a:off x="5625354" y="6064235"/>
            <a:ext cx="4693022" cy="759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4"/>
              </a:rPr>
              <a:t>Deep Residual Learning for Image Recognition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Arial"/>
            </a:endParaRPr>
          </a:p>
          <a:p>
            <a:pPr marL="468000" marR="0" lvl="1" indent="-2484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  <a:hlinkClick r:id="rId5"/>
              </a:rPr>
              <a:t>Kaggle Cats and Dogs Dataset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79FD93A-AC6F-8785-A473-BCBBD11B1F37}"/>
              </a:ext>
            </a:extLst>
          </p:cNvPr>
          <p:cNvSpPr txBox="1"/>
          <p:nvPr/>
        </p:nvSpPr>
        <p:spPr>
          <a:xfrm>
            <a:off x="289452" y="3341043"/>
            <a:ext cx="7444848" cy="30941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/>
              </a:rPr>
              <a:t>3. In the submitted file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Organize the files in this structure: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Hw2_StudentID_Name_Version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project folder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folder to put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trained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models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inference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_dataset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Cat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|-- Dog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75000"/>
                </a:srgbClr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Calibri"/>
              </a:rPr>
              <a:t>|--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main.py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your GUI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program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 train.py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 codes for model training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|--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</a:t>
            </a:r>
            <a:r>
              <a:rPr kumimoji="0" lang="zh-TW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⁞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               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//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other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files or folders you need</a:t>
            </a:r>
          </a:p>
          <a:p>
            <a:pPr marL="538163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Notice: Please include the inference dataset in </a:t>
            </a:r>
            <a:b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your homework file.</a:t>
            </a:r>
            <a:endParaRPr kumimoji="0" lang="en-US" altLang="zh-TW" sz="13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0" marR="0" lvl="0" indent="0" algn="l" defTabSz="4572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10293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410EF92D-165B-3FBD-FBC2-F1A1BB0F0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563" y="617492"/>
            <a:ext cx="1800423" cy="2393156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84F07260-0C7A-6FAF-F985-30B3CBD03A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4" name="Shape 159">
            <a:extLst>
              <a:ext uri="{FF2B5EF4-FFF2-40B4-BE49-F238E27FC236}">
                <a16:creationId xmlns:a16="http://schemas.microsoft.com/office/drawing/2014/main" id="{5DF340C1-178D-D478-646A-8F0614F23EB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5.1 (5%) Load the dataset and resize images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421E545E-4D32-F630-244F-3DFFB0D2FCFD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6F6FD1CE-5645-C216-8543-3A89CDC3693E}"/>
              </a:ext>
            </a:extLst>
          </p:cNvPr>
          <p:cNvSpPr txBox="1">
            <a:spLocks/>
          </p:cNvSpPr>
          <p:nvPr/>
        </p:nvSpPr>
        <p:spPr>
          <a:xfrm>
            <a:off x="125678" y="475200"/>
            <a:ext cx="7285562" cy="61128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Load the training dataset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and validation dataset</a:t>
            </a:r>
          </a:p>
          <a:p>
            <a:pPr marL="806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torch.utils.data.Dataset</a:t>
            </a: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80645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4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torchvision.transform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(3)  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(4)  Load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inference dataset</a:t>
            </a: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(5)  Resize images to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224×224×3c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(RGB)</a:t>
            </a: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(6)  Get 1 image from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each class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inference dataset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2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(7)  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039813" marR="0" lvl="2" indent="-233363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use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matplotlib.pyplot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functions to show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images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  <a:hlinkClick r:id="rId5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):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(a)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figure()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(b)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imshow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(c)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subplot()</a:t>
            </a:r>
          </a:p>
          <a:p>
            <a:pPr marL="1023462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(d)</a:t>
            </a:r>
            <a:r>
              <a:rPr kumimoji="0" lang="en-US" altLang="zh-TW" sz="12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Wingdings" panose="05000000000000000000" pitchFamily="2" charset="2"/>
              </a:rPr>
              <a:t>title()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“1. Show Images”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50" marR="0" lvl="2" indent="-268288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images in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  <a:p>
            <a:pPr marL="1184274" marR="0" lvl="3" indent="-34290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AutoNum type="alphaLcParenBoth"/>
              <a:tabLst/>
              <a:defRPr/>
            </a:pPr>
            <a:endParaRPr kumimoji="0" lang="en-US" altLang="zh-TW" sz="12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Wingdings" panose="05000000000000000000" pitchFamily="2" charset="2"/>
            </a:endParaRPr>
          </a:p>
          <a:p>
            <a:pPr marL="823912" marR="0" lvl="2" indent="-2857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à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B13A0D-E696-7261-0F4A-A9A2D11522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" b="156"/>
          <a:stretch/>
        </p:blipFill>
        <p:spPr>
          <a:xfrm>
            <a:off x="4927240" y="3205666"/>
            <a:ext cx="3780000" cy="3034842"/>
          </a:xfrm>
          <a:prstGeom prst="roundRect">
            <a:avLst>
              <a:gd name="adj" fmla="val 1992"/>
            </a:avLst>
          </a:prstGeom>
          <a:ln w="9525">
            <a:solidFill>
              <a:schemeClr val="bg2">
                <a:lumMod val="7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EC002C4-D393-E47D-5901-A03A1007C14F}"/>
              </a:ext>
            </a:extLst>
          </p:cNvPr>
          <p:cNvSpPr txBox="1"/>
          <p:nvPr/>
        </p:nvSpPr>
        <p:spPr>
          <a:xfrm>
            <a:off x="4747240" y="6251843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1 image from each class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images might 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BD77047E-0FE6-B112-A476-9B3DC22C2C53}"/>
              </a:ext>
            </a:extLst>
          </p:cNvPr>
          <p:cNvSpPr/>
          <p:nvPr/>
        </p:nvSpPr>
        <p:spPr>
          <a:xfrm>
            <a:off x="7086600" y="1304681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7379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5.2 (5%) Show the structure of ResNet50 model</a:t>
            </a: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79" y="474480"/>
            <a:ext cx="7252025" cy="6383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Build a ResNet50 model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torchvision.models.resnet50()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Replace the output layer to a FC (Fully Connected) layer of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1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node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Sigmoid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activation function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254125" marR="0" lvl="3" indent="-2317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torch.nn.Linear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(2048, 1),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torch.nn.Sigmoid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If the class label of Cat is 1, the output value</a:t>
            </a:r>
            <a:r>
              <a: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(range: 0 ~ 1)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should be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close to 1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for cat images, and vice versa.</a:t>
            </a:r>
            <a:endParaRPr kumimoji="0" lang="en-US" altLang="zh-TW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  <a:p>
            <a:pPr marL="808038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 </a:t>
            </a: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: </a:t>
            </a:r>
            <a:r>
              <a:rPr kumimoji="0" lang="en-US" altLang="zh-TW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torchsummary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“3. Show Model Structure”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Run the function to show the structure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in the terminal</a:t>
            </a:r>
          </a:p>
        </p:txBody>
      </p:sp>
      <p:sp>
        <p:nvSpPr>
          <p:cNvPr id="14" name="文字方塊 4">
            <a:extLst>
              <a:ext uri="{FF2B5EF4-FFF2-40B4-BE49-F238E27FC236}">
                <a16:creationId xmlns:a16="http://schemas.microsoft.com/office/drawing/2014/main" id="{29010C56-4284-8CF9-F01B-46084B70AFF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4D1EC90-4619-E4B3-BA65-CA75F552A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782" y="1786956"/>
            <a:ext cx="1800423" cy="2393156"/>
          </a:xfrm>
          <a:prstGeom prst="rect">
            <a:avLst/>
          </a:prstGeom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132DABA2-A43E-F63E-84D3-041605720881}"/>
              </a:ext>
            </a:extLst>
          </p:cNvPr>
          <p:cNvSpPr/>
          <p:nvPr/>
        </p:nvSpPr>
        <p:spPr>
          <a:xfrm>
            <a:off x="6991030" y="2910752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04490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43B2A06-0BFA-2B7F-0D12-7213C1507168}"/>
              </a:ext>
            </a:extLst>
          </p:cNvPr>
          <p:cNvGrpSpPr/>
          <p:nvPr/>
        </p:nvGrpSpPr>
        <p:grpSpPr>
          <a:xfrm>
            <a:off x="5655768" y="606319"/>
            <a:ext cx="3405758" cy="6239556"/>
            <a:chOff x="5799202" y="427024"/>
            <a:chExt cx="3405758" cy="6239556"/>
          </a:xfrm>
        </p:grpSpPr>
        <p:pic>
          <p:nvPicPr>
            <p:cNvPr id="67" name="Picture 66" descr="A cat sitting in a cardboard box&#10;&#10;Description automatically generated with medium confidence">
              <a:extLst>
                <a:ext uri="{FF2B5EF4-FFF2-40B4-BE49-F238E27FC236}">
                  <a16:creationId xmlns:a16="http://schemas.microsoft.com/office/drawing/2014/main" id="{92D287B0-E005-4206-9C6F-7219E1DDF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5614" y="427024"/>
              <a:ext cx="1080000" cy="809253"/>
            </a:xfrm>
            <a:prstGeom prst="rect">
              <a:avLst/>
            </a:prstGeom>
          </p:spPr>
        </p:pic>
        <p:pic>
          <p:nvPicPr>
            <p:cNvPr id="68" name="Picture 67" descr="Diagram&#10;&#10;Description automatically generated">
              <a:extLst>
                <a:ext uri="{FF2B5EF4-FFF2-40B4-BE49-F238E27FC236}">
                  <a16:creationId xmlns:a16="http://schemas.microsoft.com/office/drawing/2014/main" id="{FEDAFED7-712A-C58B-79C9-BC8773299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73" r="88088" b="20217"/>
            <a:stretch/>
          </p:blipFill>
          <p:spPr>
            <a:xfrm rot="5400000">
              <a:off x="6973457" y="1226626"/>
              <a:ext cx="993267" cy="1177196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C2E5ADD6-7B19-C845-2D6F-737151DAE169}"/>
                </a:ext>
              </a:extLst>
            </p:cNvPr>
            <p:cNvSpPr txBox="1"/>
            <p:nvPr/>
          </p:nvSpPr>
          <p:spPr>
            <a:xfrm>
              <a:off x="5799202" y="1287599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112×112×64c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0607190-F9FE-DDB2-786E-7F3454C18DBE}"/>
                </a:ext>
              </a:extLst>
            </p:cNvPr>
            <p:cNvSpPr txBox="1"/>
            <p:nvPr/>
          </p:nvSpPr>
          <p:spPr>
            <a:xfrm>
              <a:off x="7645216" y="1457087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/2: stride = 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pic>
          <p:nvPicPr>
            <p:cNvPr id="71" name="Picture 70" descr="Diagram&#10;&#10;Description automatically generated">
              <a:extLst>
                <a:ext uri="{FF2B5EF4-FFF2-40B4-BE49-F238E27FC236}">
                  <a16:creationId xmlns:a16="http://schemas.microsoft.com/office/drawing/2014/main" id="{F214C7CF-0804-15D4-7603-B699B0D03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26" t="29873" r="57516" b="20216"/>
            <a:stretch/>
          </p:blipFill>
          <p:spPr>
            <a:xfrm rot="5400000">
              <a:off x="6838103" y="2346363"/>
              <a:ext cx="1263976" cy="1177196"/>
            </a:xfrm>
            <a:prstGeom prst="rect">
              <a:avLst/>
            </a:prstGeom>
          </p:spPr>
        </p:pic>
        <p:pic>
          <p:nvPicPr>
            <p:cNvPr id="72" name="Picture 71" descr="Diagram&#10;&#10;Description automatically generated">
              <a:extLst>
                <a:ext uri="{FF2B5EF4-FFF2-40B4-BE49-F238E27FC236}">
                  <a16:creationId xmlns:a16="http://schemas.microsoft.com/office/drawing/2014/main" id="{E04F5A13-E705-E928-0CD1-682234B1E0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54" t="29873" r="34516" b="20216"/>
            <a:stretch/>
          </p:blipFill>
          <p:spPr>
            <a:xfrm rot="5400000">
              <a:off x="6835080" y="3615084"/>
              <a:ext cx="1270021" cy="1177196"/>
            </a:xfrm>
            <a:prstGeom prst="rect">
              <a:avLst/>
            </a:prstGeom>
          </p:spPr>
        </p:pic>
        <p:pic>
          <p:nvPicPr>
            <p:cNvPr id="73" name="Picture 72" descr="Diagram&#10;&#10;Description automatically generated">
              <a:extLst>
                <a:ext uri="{FF2B5EF4-FFF2-40B4-BE49-F238E27FC236}">
                  <a16:creationId xmlns:a16="http://schemas.microsoft.com/office/drawing/2014/main" id="{4AEA8C74-BEB1-19D0-2C06-8AD6CEB4F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161" t="29873" r="11433" b="20216"/>
            <a:stretch/>
          </p:blipFill>
          <p:spPr>
            <a:xfrm rot="5400000">
              <a:off x="6827771" y="4887316"/>
              <a:ext cx="1284642" cy="1177196"/>
            </a:xfrm>
            <a:prstGeom prst="rect">
              <a:avLst/>
            </a:prstGeom>
          </p:spPr>
        </p:pic>
        <p:pic>
          <p:nvPicPr>
            <p:cNvPr id="74" name="Picture 73" descr="Diagram&#10;&#10;Description automatically generated">
              <a:extLst>
                <a:ext uri="{FF2B5EF4-FFF2-40B4-BE49-F238E27FC236}">
                  <a16:creationId xmlns:a16="http://schemas.microsoft.com/office/drawing/2014/main" id="{996BBD2B-0A49-59CD-4A14-2A7D81616C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58" t="29873" r="141" b="20216"/>
            <a:stretch/>
          </p:blipFill>
          <p:spPr>
            <a:xfrm rot="5400000">
              <a:off x="7390800" y="5773583"/>
              <a:ext cx="158581" cy="1177196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19D2DC2-9820-D427-14A4-83CE97408485}"/>
                </a:ext>
              </a:extLst>
            </p:cNvPr>
            <p:cNvSpPr txBox="1"/>
            <p:nvPr/>
          </p:nvSpPr>
          <p:spPr>
            <a:xfrm>
              <a:off x="5801857" y="435988"/>
              <a:ext cx="1080000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Input: an RGB image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224×224×3c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792B7A3-AAA6-8CE0-6354-DC042569D237}"/>
                </a:ext>
              </a:extLst>
            </p:cNvPr>
            <p:cNvSpPr txBox="1"/>
            <p:nvPr/>
          </p:nvSpPr>
          <p:spPr>
            <a:xfrm>
              <a:off x="5799202" y="197434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56×56×256c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6ECD4DF-C5D9-3046-CF46-D4F8096C1779}"/>
                </a:ext>
              </a:extLst>
            </p:cNvPr>
            <p:cNvSpPr txBox="1"/>
            <p:nvPr/>
          </p:nvSpPr>
          <p:spPr>
            <a:xfrm>
              <a:off x="5799202" y="3254722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28×28×512c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FFFEE3-64F6-C5B1-27B2-A9C14AC2EC8F}"/>
                </a:ext>
              </a:extLst>
            </p:cNvPr>
            <p:cNvSpPr txBox="1"/>
            <p:nvPr/>
          </p:nvSpPr>
          <p:spPr>
            <a:xfrm>
              <a:off x="5799202" y="452577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14×14×1024c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2C713F7-830A-56A9-8CE9-6389611DADD4}"/>
                </a:ext>
              </a:extLst>
            </p:cNvPr>
            <p:cNvSpPr/>
            <p:nvPr/>
          </p:nvSpPr>
          <p:spPr>
            <a:xfrm>
              <a:off x="6881030" y="6282890"/>
              <a:ext cx="990000" cy="151200"/>
            </a:xfrm>
            <a:prstGeom prst="roundRect">
              <a:avLst>
                <a:gd name="adj" fmla="val 27251"/>
              </a:avLst>
            </a:prstGeom>
            <a:solidFill>
              <a:srgbClr val="F0F3FD"/>
            </a:solidFill>
            <a:ln w="9525">
              <a:solidFill>
                <a:srgbClr val="819A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sym typeface="Arial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F7485AA-3CEB-B29B-B7CC-47589BDBFEED}"/>
                </a:ext>
              </a:extLst>
            </p:cNvPr>
            <p:cNvSpPr txBox="1"/>
            <p:nvPr/>
          </p:nvSpPr>
          <p:spPr>
            <a:xfrm>
              <a:off x="6880598" y="6235737"/>
              <a:ext cx="99000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FC, 1c</a:t>
              </a:r>
              <a:endParaRPr kumimoji="0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9538D86C-2A20-030E-4DA1-D6681AC76EE8}"/>
                </a:ext>
              </a:extLst>
            </p:cNvPr>
            <p:cNvSpPr txBox="1"/>
            <p:nvPr/>
          </p:nvSpPr>
          <p:spPr>
            <a:xfrm>
              <a:off x="5799202" y="579136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7×7×2048c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7F45345-1EC1-79A3-BCB6-BA2FDA022156}"/>
                </a:ext>
              </a:extLst>
            </p:cNvPr>
            <p:cNvSpPr txBox="1"/>
            <p:nvPr/>
          </p:nvSpPr>
          <p:spPr>
            <a:xfrm>
              <a:off x="7819864" y="6237473"/>
              <a:ext cx="136800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FC: fully connected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A722BFB1-1444-5748-21F9-6E5222775D2C}"/>
                </a:ext>
              </a:extLst>
            </p:cNvPr>
            <p:cNvCxnSpPr>
              <a:cxnSpLocks/>
            </p:cNvCxnSpPr>
            <p:nvPr/>
          </p:nvCxnSpPr>
          <p:spPr>
            <a:xfrm>
              <a:off x="7376789" y="1236379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B13D1C0-4316-C545-671F-444FD07D55B7}"/>
                </a:ext>
              </a:extLst>
            </p:cNvPr>
            <p:cNvSpPr txBox="1"/>
            <p:nvPr/>
          </p:nvSpPr>
          <p:spPr>
            <a:xfrm>
              <a:off x="6668972" y="1456169"/>
              <a:ext cx="5648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3×3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6E5B85A-9274-BC75-CD4A-9E56C9EAC9FE}"/>
                </a:ext>
              </a:extLst>
            </p:cNvPr>
            <p:cNvSpPr txBox="1"/>
            <p:nvPr/>
          </p:nvSpPr>
          <p:spPr>
            <a:xfrm>
              <a:off x="7973108" y="2193845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Every conv layer is followed by a BN layer and a </a:t>
              </a: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 layer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A7100BC-44AE-928F-2F5A-D845348078F7}"/>
                </a:ext>
              </a:extLst>
            </p:cNvPr>
            <p:cNvSpPr txBox="1"/>
            <p:nvPr/>
          </p:nvSpPr>
          <p:spPr>
            <a:xfrm>
              <a:off x="6196303" y="6241848"/>
              <a:ext cx="2540852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Output: </a:t>
              </a:r>
              <a:b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</a:b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a confidence value (range: 0 ~ 1)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C7A795D-522D-6F96-9F67-292CB68C828B}"/>
                </a:ext>
              </a:extLst>
            </p:cNvPr>
            <p:cNvSpPr txBox="1"/>
            <p:nvPr/>
          </p:nvSpPr>
          <p:spPr>
            <a:xfrm>
              <a:off x="7973108" y="184206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AB62898-7EB4-1324-5A75-BFBB4C676F6F}"/>
                </a:ext>
              </a:extLst>
            </p:cNvPr>
            <p:cNvSpPr txBox="1"/>
            <p:nvPr/>
          </p:nvSpPr>
          <p:spPr>
            <a:xfrm>
              <a:off x="7973108" y="3133563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×3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7F370D2-A1AC-396C-A9EE-9FE402B6C0DF}"/>
                </a:ext>
              </a:extLst>
            </p:cNvPr>
            <p:cNvSpPr txBox="1"/>
            <p:nvPr/>
          </p:nvSpPr>
          <p:spPr>
            <a:xfrm>
              <a:off x="7973108" y="4384956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×5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318E86A-E1FC-9AD2-6390-4BC7AD609BBF}"/>
                </a:ext>
              </a:extLst>
            </p:cNvPr>
            <p:cNvSpPr txBox="1"/>
            <p:nvPr/>
          </p:nvSpPr>
          <p:spPr>
            <a:xfrm>
              <a:off x="7973108" y="5651600"/>
              <a:ext cx="10800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×2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E9392EC-0DC6-3440-B4F0-C245085F8FB7}"/>
                </a:ext>
              </a:extLst>
            </p:cNvPr>
            <p:cNvSpPr txBox="1"/>
            <p:nvPr/>
          </p:nvSpPr>
          <p:spPr>
            <a:xfrm>
              <a:off x="6910110" y="6031296"/>
              <a:ext cx="936000" cy="2169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85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新細明體" panose="02020500000000000000" pitchFamily="18" charset="-120"/>
                  <a:cs typeface="Times New Roman" panose="02020603050405020304" pitchFamily="18" charset="0"/>
                  <a:sym typeface="Arial"/>
                </a:rPr>
                <a:t>global avg pool</a:t>
              </a:r>
              <a:endParaRPr kumimoji="0" lang="zh-TW" altLang="en-US" sz="8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endParaRPr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AA6E6F22-56B7-92BC-8163-E61536327363}"/>
                </a:ext>
              </a:extLst>
            </p:cNvPr>
            <p:cNvCxnSpPr>
              <a:cxnSpLocks/>
            </p:cNvCxnSpPr>
            <p:nvPr/>
          </p:nvCxnSpPr>
          <p:spPr>
            <a:xfrm>
              <a:off x="7377154" y="6169848"/>
              <a:ext cx="0" cy="108000"/>
            </a:xfrm>
            <a:prstGeom prst="straightConnector1">
              <a:avLst/>
            </a:prstGeom>
            <a:ln w="12700">
              <a:solidFill>
                <a:srgbClr val="819AF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6B448E2-0640-F7B9-1A07-21090711E8D2}"/>
                </a:ext>
              </a:extLst>
            </p:cNvPr>
            <p:cNvSpPr txBox="1"/>
            <p:nvPr/>
          </p:nvSpPr>
          <p:spPr>
            <a:xfrm>
              <a:off x="7973108" y="3438362"/>
              <a:ext cx="12318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BN: Batch Normalization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ReLU</a:t>
              </a: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Arial"/>
                  <a:sym typeface="Arial"/>
                </a:rPr>
                <a:t>: Rectified Linear Unit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endParaRPr>
            </a:p>
          </p:txBody>
        </p:sp>
      </p:grp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D7D956ED-B4CD-07A1-DA68-9C90A7D24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6" name="Shape 159">
            <a:extLst>
              <a:ext uri="{FF2B5EF4-FFF2-40B4-BE49-F238E27FC236}">
                <a16:creationId xmlns:a16="http://schemas.microsoft.com/office/drawing/2014/main" id="{71506A3D-CFBE-B227-5DA6-EDD7CF14EDEE}"/>
              </a:ext>
            </a:extLst>
          </p:cNvPr>
          <p:cNvSpPr txBox="1">
            <a:spLocks/>
          </p:cNvSpPr>
          <p:nvPr/>
        </p:nvSpPr>
        <p:spPr>
          <a:xfrm>
            <a:off x="0" y="-2554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5.2 (5%) Show the structure of ResNet50 model</a:t>
            </a:r>
          </a:p>
        </p:txBody>
      </p:sp>
      <p:sp>
        <p:nvSpPr>
          <p:cNvPr id="3" name="文字方塊 4">
            <a:extLst>
              <a:ext uri="{FF2B5EF4-FFF2-40B4-BE49-F238E27FC236}">
                <a16:creationId xmlns:a16="http://schemas.microsoft.com/office/drawing/2014/main" id="{002E7AB5-0E22-A38D-505A-87D52E1588FA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556D1B5-56CD-BA93-15A2-B436D588B6F9}"/>
              </a:ext>
            </a:extLst>
          </p:cNvPr>
          <p:cNvSpPr txBox="1">
            <a:spLocks/>
          </p:cNvSpPr>
          <p:nvPr/>
        </p:nvSpPr>
        <p:spPr>
          <a:xfrm>
            <a:off x="125680" y="474480"/>
            <a:ext cx="4896000" cy="57895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70000" marR="0" lvl="0" indent="-2700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eriod" startAt="2"/>
              <a:tabLst/>
              <a:defRPr/>
            </a:pP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cs typeface="Calibri" panose="020F0502020204030204" pitchFamily="34" charset="0"/>
              <a:sym typeface="Calibri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7DD797-FD96-4F03-BBE4-962EEC2CE52E}"/>
              </a:ext>
            </a:extLst>
          </p:cNvPr>
          <p:cNvGrpSpPr/>
          <p:nvPr/>
        </p:nvGrpSpPr>
        <p:grpSpPr>
          <a:xfrm>
            <a:off x="123388" y="877867"/>
            <a:ext cx="5296510" cy="6031647"/>
            <a:chOff x="4940002" y="741678"/>
            <a:chExt cx="4140000" cy="524198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0930BEA-DE6E-26AE-39DE-3799671C2EE3}"/>
                </a:ext>
              </a:extLst>
            </p:cNvPr>
            <p:cNvSpPr txBox="1"/>
            <p:nvPr/>
          </p:nvSpPr>
          <p:spPr>
            <a:xfrm>
              <a:off x="4944527" y="1037143"/>
              <a:ext cx="1360359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(type)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F0D96C3-8875-CA2D-B508-4DD804685322}"/>
                </a:ext>
              </a:extLst>
            </p:cNvPr>
            <p:cNvSpPr txBox="1"/>
            <p:nvPr/>
          </p:nvSpPr>
          <p:spPr>
            <a:xfrm>
              <a:off x="6243016" y="741678"/>
              <a:ext cx="916737" cy="53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Feature map shape</a:t>
              </a:r>
            </a:p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(B, H, W, C)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43288D3-05BB-E3A5-D64B-C0B34BBCBA91}"/>
                </a:ext>
              </a:extLst>
            </p:cNvPr>
            <p:cNvSpPr txBox="1"/>
            <p:nvPr/>
          </p:nvSpPr>
          <p:spPr>
            <a:xfrm>
              <a:off x="7028952" y="889411"/>
              <a:ext cx="792000" cy="391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Num. of param.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B5FF98F-EB2A-8DF5-A668-98414197767D}"/>
                </a:ext>
              </a:extLst>
            </p:cNvPr>
            <p:cNvSpPr txBox="1"/>
            <p:nvPr/>
          </p:nvSpPr>
          <p:spPr>
            <a:xfrm>
              <a:off x="7602002" y="1037143"/>
              <a:ext cx="1478000" cy="2437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B0F0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Layer connecting to</a:t>
              </a:r>
              <a:endPara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CF5612-E003-0D9D-4371-8C0F6F78745C}"/>
                </a:ext>
              </a:extLst>
            </p:cNvPr>
            <p:cNvSpPr txBox="1"/>
            <p:nvPr/>
          </p:nvSpPr>
          <p:spPr>
            <a:xfrm>
              <a:off x="4940002" y="5675889"/>
              <a:ext cx="4140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Figure</a:t>
              </a:r>
              <a:r>
                <a:rPr kumimoji="0" lang="en-US" altLang="zh-TW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Cascadia Mono" panose="020B0609020000020004" pitchFamily="49" charset="0"/>
                  <a:sym typeface="Arial"/>
                </a:rPr>
                <a:t>: the structure of ResNet50 model</a:t>
              </a:r>
              <a:endParaRPr kumimoji="0" lang="zh-TW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endParaRP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6D5E97-F9C6-B362-0E7E-F504839C1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40002" y="1297963"/>
              <a:ext cx="4140000" cy="4366445"/>
            </a:xfrm>
            <a:prstGeom prst="roundRect">
              <a:avLst>
                <a:gd name="adj" fmla="val 2099"/>
              </a:avLst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A7448D6-D685-8080-0411-E6C1CF998D97}"/>
              </a:ext>
            </a:extLst>
          </p:cNvPr>
          <p:cNvCxnSpPr>
            <a:cxnSpLocks/>
          </p:cNvCxnSpPr>
          <p:nvPr/>
        </p:nvCxnSpPr>
        <p:spPr>
          <a:xfrm flipV="1">
            <a:off x="4127500" y="937644"/>
            <a:ext cx="1539886" cy="643506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3E0443A-1660-06D3-EFC9-28FD6423F733}"/>
              </a:ext>
            </a:extLst>
          </p:cNvPr>
          <p:cNvCxnSpPr>
            <a:cxnSpLocks/>
          </p:cNvCxnSpPr>
          <p:nvPr/>
        </p:nvCxnSpPr>
        <p:spPr>
          <a:xfrm flipV="1">
            <a:off x="4892040" y="1670194"/>
            <a:ext cx="822960" cy="482025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F29B65A-9F04-54DC-B979-7AF8E3ADC188}"/>
              </a:ext>
            </a:extLst>
          </p:cNvPr>
          <p:cNvCxnSpPr>
            <a:cxnSpLocks/>
          </p:cNvCxnSpPr>
          <p:nvPr/>
        </p:nvCxnSpPr>
        <p:spPr>
          <a:xfrm flipV="1">
            <a:off x="4892040" y="1815280"/>
            <a:ext cx="1855082" cy="1689920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0979D3B-74E7-E138-5850-002C49658939}"/>
              </a:ext>
            </a:extLst>
          </p:cNvPr>
          <p:cNvCxnSpPr>
            <a:cxnSpLocks/>
          </p:cNvCxnSpPr>
          <p:nvPr/>
        </p:nvCxnSpPr>
        <p:spPr>
          <a:xfrm flipV="1">
            <a:off x="4892040" y="2034406"/>
            <a:ext cx="1978152" cy="1711838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EDAF8FE-354A-3008-0A1D-FA543B0498D9}"/>
              </a:ext>
            </a:extLst>
          </p:cNvPr>
          <p:cNvCxnSpPr>
            <a:cxnSpLocks/>
          </p:cNvCxnSpPr>
          <p:nvPr/>
        </p:nvCxnSpPr>
        <p:spPr>
          <a:xfrm flipV="1">
            <a:off x="5419898" y="2152219"/>
            <a:ext cx="1450294" cy="2480741"/>
          </a:xfrm>
          <a:prstGeom prst="straightConnector1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C1BD3B15-4418-863F-8095-CFB15C6D8F34}"/>
              </a:ext>
            </a:extLst>
          </p:cNvPr>
          <p:cNvCxnSpPr>
            <a:cxnSpLocks/>
          </p:cNvCxnSpPr>
          <p:nvPr/>
        </p:nvCxnSpPr>
        <p:spPr>
          <a:xfrm flipH="1">
            <a:off x="123388" y="2034406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6623D8EC-D3AF-328A-F9E2-A2753E1D2007}"/>
              </a:ext>
            </a:extLst>
          </p:cNvPr>
          <p:cNvCxnSpPr>
            <a:cxnSpLocks/>
          </p:cNvCxnSpPr>
          <p:nvPr/>
        </p:nvCxnSpPr>
        <p:spPr>
          <a:xfrm flipH="1">
            <a:off x="123388" y="3429000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F441CDF3-9358-EE6C-F259-FDD19E31CB29}"/>
              </a:ext>
            </a:extLst>
          </p:cNvPr>
          <p:cNvCxnSpPr>
            <a:cxnSpLocks/>
          </p:cNvCxnSpPr>
          <p:nvPr/>
        </p:nvCxnSpPr>
        <p:spPr>
          <a:xfrm flipH="1">
            <a:off x="123388" y="3617657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B631CAD2-0C88-2A0E-62CF-5055D45B2753}"/>
              </a:ext>
            </a:extLst>
          </p:cNvPr>
          <p:cNvCxnSpPr>
            <a:cxnSpLocks/>
          </p:cNvCxnSpPr>
          <p:nvPr/>
        </p:nvCxnSpPr>
        <p:spPr>
          <a:xfrm flipH="1">
            <a:off x="123388" y="4564251"/>
            <a:ext cx="529651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712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6E5A455-2F00-AC88-78BA-C82037BA3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894" y="5096442"/>
            <a:ext cx="3324689" cy="1457528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2C96B0-6F77-2A98-E42A-6DDAC6EAA3C4}"/>
              </a:ext>
            </a:extLst>
          </p:cNvPr>
          <p:cNvSpPr txBox="1"/>
          <p:nvPr/>
        </p:nvSpPr>
        <p:spPr>
          <a:xfrm>
            <a:off x="119877" y="341803"/>
            <a:ext cx="6004725" cy="5911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At home: Set up 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Random-Erasing</a:t>
            </a: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in codes for model training (train.py)</a:t>
            </a:r>
          </a:p>
          <a:p>
            <a:pPr marL="806400" marR="0" lvl="2" indent="-269875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Train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with training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  <a:hlinkClick r:id="rId3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to validate the model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8100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Wingdings" panose="05000000000000000000" pitchFamily="2" charset="2"/>
              </a:rPr>
              <a:t>    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(a) With Random-Erasing</a:t>
            </a:r>
            <a:endParaRPr kumimoji="0" lang="en-US" altLang="zh-TW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  <a:sym typeface="Calibri"/>
            </a:endParaRPr>
          </a:p>
          <a:p>
            <a:pPr marL="102240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(b) Without Random-Erasing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268288" marR="0" lvl="1" indent="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2)   When the demo: Show your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codes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 about 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Random-Erasing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in train.py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      </a:t>
            </a: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endParaRPr kumimoji="0" lang="en-US" altLang="zh-TW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  <a:p>
            <a:pPr marL="541338" marR="0" lvl="1" indent="-273050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/>
                <a:sym typeface="Arial"/>
              </a:rPr>
              <a:t>      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libri" panose="020F0502020204030204" pitchFamily="34" charset="0"/>
              <a:sym typeface="Calibr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05B116-1216-4523-953D-54ADF115B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644" y="1886442"/>
            <a:ext cx="5230494" cy="11516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E392B7D-B6B2-49FE-8EAC-78BD1D82B3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752" y="3089271"/>
            <a:ext cx="5216850" cy="112520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B560CB1-BF2B-434B-BE06-B9AAE0AB9737}"/>
              </a:ext>
            </a:extLst>
          </p:cNvPr>
          <p:cNvSpPr/>
          <p:nvPr/>
        </p:nvSpPr>
        <p:spPr>
          <a:xfrm>
            <a:off x="21711" y="6276971"/>
            <a:ext cx="310052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新細明體" panose="02020500000000000000" pitchFamily="18" charset="-120"/>
                <a:cs typeface="Calibri" panose="020F0502020204030204" pitchFamily="34" charset="0"/>
                <a:sym typeface="Arial"/>
              </a:rPr>
              <a:t>R. Reference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  <a:hlinkClick r:id="rId6"/>
              </a:rPr>
              <a:t>Random Erasing Data Augmentation</a:t>
            </a: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687BEC5-1C85-4BF1-BF8E-37D24A71C672}"/>
              </a:ext>
            </a:extLst>
          </p:cNvPr>
          <p:cNvSpPr/>
          <p:nvPr/>
        </p:nvSpPr>
        <p:spPr>
          <a:xfrm>
            <a:off x="1884462" y="4308981"/>
            <a:ext cx="349486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Figure1:</a:t>
            </a:r>
            <a:r>
              <a:rPr kumimoji="0" lang="en-US" altLang="zh-TW" sz="12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 </a:t>
            </a:r>
            <a:r>
              <a:rPr kumimoji="0" lang="zh-TW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新細明體" panose="02020500000000000000" pitchFamily="18" charset="-120"/>
                <a:cs typeface="Arial"/>
                <a:sym typeface="Arial"/>
              </a:rPr>
              <a:t>Examples of the use of Random-Erasing</a:t>
            </a:r>
          </a:p>
        </p:txBody>
      </p:sp>
      <p:sp>
        <p:nvSpPr>
          <p:cNvPr id="5" name="Shape 159">
            <a:extLst>
              <a:ext uri="{FF2B5EF4-FFF2-40B4-BE49-F238E27FC236}">
                <a16:creationId xmlns:a16="http://schemas.microsoft.com/office/drawing/2014/main" id="{FAEA0541-0A1C-8916-8505-734D91640BD9}"/>
              </a:ext>
            </a:extLst>
          </p:cNvPr>
          <p:cNvSpPr txBox="1">
            <a:spLocks/>
          </p:cNvSpPr>
          <p:nvPr/>
        </p:nvSpPr>
        <p:spPr>
          <a:xfrm>
            <a:off x="0" y="83733"/>
            <a:ext cx="7959255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5.3 (5%) 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Improve ResNet50 with Random-Erasing</a:t>
            </a:r>
          </a:p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endParaRPr kumimoji="0" lang="en-US" altLang="zh-TW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Calibri"/>
              <a:cs typeface="Calibri"/>
              <a:sym typeface="Calibri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36B26A7-C3B0-47F7-FBE7-176E9A03912A}"/>
              </a:ext>
            </a:extLst>
          </p:cNvPr>
          <p:cNvSpPr/>
          <p:nvPr/>
        </p:nvSpPr>
        <p:spPr>
          <a:xfrm>
            <a:off x="1884192" y="6205051"/>
            <a:ext cx="2087788" cy="176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8" name="文字方塊 4">
            <a:extLst>
              <a:ext uri="{FF2B5EF4-FFF2-40B4-BE49-F238E27FC236}">
                <a16:creationId xmlns:a16="http://schemas.microsoft.com/office/drawing/2014/main" id="{2A8D0238-877B-476B-FCDE-719C98183283}"/>
              </a:ext>
            </a:extLst>
          </p:cNvPr>
          <p:cNvSpPr txBox="1"/>
          <p:nvPr/>
        </p:nvSpPr>
        <p:spPr>
          <a:xfrm>
            <a:off x="7824082" y="84941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24367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4" y="6552"/>
            <a:ext cx="7886699" cy="486000"/>
          </a:xfrm>
          <a:prstGeom prst="rect">
            <a:avLst/>
          </a:prstGeom>
          <a:noFill/>
          <a:ln>
            <a:noFill/>
          </a:ln>
        </p:spPr>
        <p:txBody>
          <a:bodyPr vert="horz" lIns="68569" tIns="34275" rIns="68569" bIns="34275" rtlCol="0" anchor="ctr" anchorCtr="0">
            <a:noAutofit/>
          </a:bodyPr>
          <a:lstStyle/>
          <a:p>
            <a:pPr>
              <a:buSzPct val="25000"/>
            </a:pP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Notice (2/2)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BD10738E-617F-FB9A-BC4C-B9356667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F36B0FDB-5F82-4B18-8B2E-80ECBF69D58D}"/>
              </a:ext>
            </a:extLst>
          </p:cNvPr>
          <p:cNvSpPr txBox="1">
            <a:spLocks/>
          </p:cNvSpPr>
          <p:nvPr/>
        </p:nvSpPr>
        <p:spPr>
          <a:xfrm>
            <a:off x="146850" y="578174"/>
            <a:ext cx="8850299" cy="45089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defRPr>
            </a:lvl1pPr>
            <a:lvl2pPr marL="742950" marR="0" lvl="1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57250" marR="0" lvl="2" indent="-76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342900" marR="0" lvl="0" indent="-342900" algn="l" defTabSz="4572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Python (recommended)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: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630238" marR="0" lvl="1" indent="-269875" algn="l" defTabSz="71755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Python 3.8 (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https://www.python.org/downloads/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)</a:t>
            </a:r>
          </a:p>
          <a:p>
            <a:pPr marL="630238" marR="0" lvl="1" indent="-269875" algn="l" defTabSz="71755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Opencv-</a:t>
            </a:r>
            <a:r>
              <a:rPr kumimoji="0" lang="en-US" altLang="zh-TW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contrib</a:t>
            </a: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-python (3.4.2.17)</a:t>
            </a:r>
          </a:p>
          <a:p>
            <a:pPr marL="630238" marR="0" lvl="1" indent="-269875" algn="l" defTabSz="71755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Matplotlib 3.7.3</a:t>
            </a:r>
          </a:p>
          <a:p>
            <a:pPr marL="630238" marR="0" lvl="1" indent="-269875" algn="l" defTabSz="71755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UI framework: pyqt5 (5.15.10)</a:t>
            </a:r>
          </a:p>
          <a:p>
            <a:pPr marL="630238" marR="0" lvl="1" indent="-269875" algn="l" defTabSz="71755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Pytorch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2.1.0</a:t>
            </a:r>
          </a:p>
          <a:p>
            <a:pPr marL="630238" marR="0" lvl="1" indent="-269875" algn="l" defTabSz="71755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Torchvision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0.16.0</a:t>
            </a:r>
          </a:p>
          <a:p>
            <a:pPr marL="630238" marR="0" lvl="1" indent="-269875" algn="l" defTabSz="71755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Torchsummary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1.5.1</a:t>
            </a:r>
          </a:p>
          <a:p>
            <a:pPr marL="630238" marR="0" lvl="1" indent="-269875" algn="l" defTabSz="71755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Tensorboard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  2.14.0</a:t>
            </a:r>
          </a:p>
          <a:p>
            <a:pPr marL="630238" marR="0" lvl="1" indent="-269875" algn="l" defTabSz="71755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Pillow 10.1.0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62C08046-2B04-4AD0-F8AC-73A0C7DE15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D13DA820-761D-41CA-A3B2-F45213DF9EE2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538163" marR="0" lvl="0" indent="-538163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5.3 (5%) Compare the accuracies of 2 ResNet50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models on validation dataset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EDB20C9F-2043-83DA-FA4F-0D0A2F931240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05194D4A-677F-1416-3E93-CE389EA783D2}"/>
              </a:ext>
            </a:extLst>
          </p:cNvPr>
          <p:cNvSpPr txBox="1">
            <a:spLocks/>
          </p:cNvSpPr>
          <p:nvPr/>
        </p:nvSpPr>
        <p:spPr>
          <a:xfrm>
            <a:off x="125678" y="745200"/>
            <a:ext cx="5642824" cy="4369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76250" marR="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q"/>
              <a:defRPr sz="2000" b="0" i="0" u="none" strike="noStrike" cap="none">
                <a:solidFill>
                  <a:schemeClr val="dk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  <a:sym typeface="Calibri"/>
              </a:defRPr>
            </a:lvl1pPr>
            <a:lvl2pPr marL="717550" marR="0" lvl="1" indent="-18097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896938" marR="0" lvl="2" indent="-17938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 panose="05000000000000000000" pitchFamily="2" charset="2"/>
              <a:buChar char="§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200150" marR="0" lvl="3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543050" marR="0" lvl="4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885950" marR="0" lvl="5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228850" marR="0" lvl="6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571750" marR="0" lvl="7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914650" marR="0" lvl="8" indent="-857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At home:</a:t>
            </a:r>
            <a:endParaRPr kumimoji="0" lang="en-US" altLang="zh-TW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Calibri"/>
              <a:cs typeface="Calibri" panose="020F0502020204030204" pitchFamily="34" charset="0"/>
              <a:sym typeface="Calibri"/>
            </a:endParaRP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Validate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2 ResNet50 models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with validation dataset</a:t>
            </a:r>
          </a:p>
          <a:p>
            <a:pPr marL="8100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Wingdings" panose="05000000000000000000" pitchFamily="2" charset="2"/>
              </a:rPr>
              <a:t> Hint:</a:t>
            </a:r>
          </a:p>
          <a:p>
            <a:pPr marL="101880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Arial"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(a) </a:t>
            </a:r>
            <a:r>
              <a:rPr kumimoji="0" lang="en-US" altLang="zh-TW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PyTorch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(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  <a:hlinkClick r:id="rId2"/>
              </a:rPr>
              <a:t>tutorial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): write a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for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</a:t>
            </a:r>
            <a:r>
              <a:rPr kumimoji="0" lang="en-US" altLang="zh-TW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  <a:sym typeface="Calibri"/>
              </a:rPr>
              <a:t>loop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to validate the model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Plot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accuracy values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with a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bar chart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 the figure</a:t>
            </a:r>
          </a:p>
          <a:p>
            <a:pPr marL="538163" marR="0" lvl="1" indent="-269875" algn="l" defTabSz="4572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+mj-lt"/>
              <a:buAutoNum type="arabicParenR"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When the demo: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Click the button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“4. Show Comparison”</a:t>
            </a:r>
          </a:p>
          <a:p>
            <a:pPr marL="806400" marR="0" lvl="2" indent="-2700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AutoNum type="arabicParenBoth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Show the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saved figure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 of accuracy comparison in a </a:t>
            </a:r>
            <a:b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</a:b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 panose="020F0502020204030204" pitchFamily="34" charset="0"/>
                <a:sym typeface="Calibri"/>
              </a:rPr>
              <a:t>new window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085886-7097-BD90-1070-3381F3873C91}"/>
              </a:ext>
            </a:extLst>
          </p:cNvPr>
          <p:cNvSpPr txBox="1"/>
          <p:nvPr/>
        </p:nvSpPr>
        <p:spPr>
          <a:xfrm>
            <a:off x="4108638" y="6271915"/>
            <a:ext cx="4140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Figure1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: Accuracy Comparison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Notice: this is an example, the numbers might </a:t>
            </a: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differ</a:t>
            </a:r>
            <a:endParaRPr kumimoji="0" lang="zh-TW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E51143F-E81E-C7DD-7FE4-A06E70C21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967" y="3047206"/>
            <a:ext cx="3829342" cy="322470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B83CBD7-C498-1FC6-F0A6-64D179FD8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4563" y="617492"/>
            <a:ext cx="1800423" cy="2393156"/>
          </a:xfrm>
          <a:prstGeom prst="rect">
            <a:avLst/>
          </a:prstGeom>
        </p:spPr>
      </p:pic>
      <p:sp>
        <p:nvSpPr>
          <p:cNvPr id="9" name="Rectangle 14">
            <a:extLst>
              <a:ext uri="{FF2B5EF4-FFF2-40B4-BE49-F238E27FC236}">
                <a16:creationId xmlns:a16="http://schemas.microsoft.com/office/drawing/2014/main" id="{35FC9DB0-870B-B976-AD86-AF915F3547DA}"/>
              </a:ext>
            </a:extLst>
          </p:cNvPr>
          <p:cNvSpPr/>
          <p:nvPr/>
        </p:nvSpPr>
        <p:spPr>
          <a:xfrm>
            <a:off x="7086600" y="2200663"/>
            <a:ext cx="936000" cy="23182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7886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BE92C02B-873D-05AD-AF02-7F0F7DC3B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861" y="3530817"/>
            <a:ext cx="4500139" cy="2906205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FADD93-36DC-2F4E-16AA-4119F0E3D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6578353"/>
            <a:ext cx="2057400" cy="27964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  <a:sym typeface="Arial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" name="Shape 159">
            <a:extLst>
              <a:ext uri="{FF2B5EF4-FFF2-40B4-BE49-F238E27FC236}">
                <a16:creationId xmlns:a16="http://schemas.microsoft.com/office/drawing/2014/main" id="{CBB06FE1-11E8-864F-B808-79489BEA541B}"/>
              </a:ext>
            </a:extLst>
          </p:cNvPr>
          <p:cNvSpPr txBox="1">
            <a:spLocks/>
          </p:cNvSpPr>
          <p:nvPr/>
        </p:nvSpPr>
        <p:spPr>
          <a:xfrm>
            <a:off x="0" y="7173"/>
            <a:ext cx="9144000" cy="8568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447675" marR="0" lvl="0" indent="-447675" algn="l" defTabSz="4572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Pct val="25000"/>
              <a:buFont typeface="Calibri"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5.4 (5%) Use the better-trained model to run </a:t>
            </a:r>
            <a:b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</a:b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Calibri"/>
                <a:cs typeface="Calibri"/>
                <a:sym typeface="Calibri"/>
              </a:rPr>
              <a:t>inference and show the predicted class label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76250" marR="0" lvl="0" indent="-342900" algn="l" rtl="0">
                  <a:lnSpc>
                    <a:spcPct val="90000"/>
                  </a:lnSpc>
                  <a:spcBef>
                    <a:spcPts val="750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q"/>
                  <a:defRPr sz="2000" b="0" i="0" u="none" strike="noStrike" cap="none">
                    <a:solidFill>
                      <a:schemeClr val="dk1"/>
                    </a:solid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  <a:sym typeface="Calibri"/>
                  </a:defRPr>
                </a:lvl1pPr>
                <a:lvl2pPr marL="717550" marR="0" lvl="1" indent="-18097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 panose="020B0604020202020204" pitchFamily="34" charset="0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896938" marR="0" lvl="2" indent="-179388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Wingdings" panose="05000000000000000000" pitchFamily="2" charset="2"/>
                  <a:buChar char="§"/>
                  <a:defRPr sz="15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200150" marR="0" lvl="3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1543050" marR="0" lvl="4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1885950" marR="0" lvl="5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2228850" marR="0" lvl="6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2571750" marR="0" lvl="7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2914650" marR="0" lvl="8" indent="-85725" algn="l" rtl="0">
                  <a:lnSpc>
                    <a:spcPct val="90000"/>
                  </a:lnSpc>
                  <a:spcBef>
                    <a:spcPts val="375"/>
                  </a:spcBef>
                  <a:spcAft>
                    <a:spcPts val="0"/>
                  </a:spcAft>
                  <a:buClr>
                    <a:schemeClr val="dk1"/>
                  </a:buClr>
                  <a:buSzPct val="100000"/>
                  <a:buFont typeface="Arial"/>
                  <a:buChar char="•"/>
                  <a:defRPr sz="135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At home: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Load the trained model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254125" marR="0" lvl="3" indent="-23653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torch.nn.Module.load_state_dict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()</a:t>
                </a:r>
                <a:endParaRPr kumimoji="0" lang="en-US" altLang="zh-TW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“Load Image”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to select 1 image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arbitrarily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PyQt5.QtWidgets.QFileDialog.getOpenFileName()</a:t>
                </a:r>
                <a:endParaRPr kumimoji="0" lang="en-US" altLang="zh-TW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Calibri"/>
                </a:endParaRP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Show the loaded image in the GUI</a:t>
                </a:r>
              </a:p>
              <a:p>
                <a:pPr marL="806450" marR="0" lvl="2" indent="-268288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Resize the loaded image to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224×224×3c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(RGB)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Click the button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“5. Inference”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 to run inference on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the resized image</a:t>
                </a:r>
              </a:p>
              <a:p>
                <a:pPr marL="806400" marR="0" lvl="3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</a:t>
                </a:r>
              </a:p>
              <a:p>
                <a:pPr marL="1916113" marR="0" lvl="3" indent="-898525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(a) </a:t>
                </a:r>
                <a:r>
                  <a:rPr kumimoji="0" lang="en-US" altLang="zh-TW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PyTorch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: p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ass an image when calling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torch.nn.Module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 object to run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Calibri"/>
                    <a:cs typeface="Calibri"/>
                    <a:sym typeface="Calibri"/>
                  </a:rPr>
                  <a:t>inference, ex: 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trained_model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(</a:t>
                </a:r>
                <a:r>
                  <a:rPr kumimoji="0" lang="en-US" altLang="zh-TW" sz="105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img</a:t>
                </a:r>
                <a:r>
                  <a:rPr kumimoji="0" lang="en-US" altLang="zh-TW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scadia Mono" panose="020B0609020000020004" pitchFamily="49" charset="0"/>
                    <a:ea typeface="Cascadia Mono" panose="020B0609020000020004" pitchFamily="49" charset="0"/>
                    <a:cs typeface="Cascadia Mono" panose="020B0609020000020004" pitchFamily="49" charset="0"/>
                    <a:sym typeface="Calibri"/>
                  </a:rPr>
                  <a:t>)</a:t>
                </a:r>
              </a:p>
              <a:p>
                <a:pPr marL="806400" marR="0" lvl="2" indent="-270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Wingdings" panose="05000000000000000000" pitchFamily="2" charset="2"/>
                  <a:buAutoNum type="arabicParenBoth"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Show the predicted class label</a:t>
                </a: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 Hint: decide the class label with a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threshold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 of 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the 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output value</a:t>
                </a: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.</a:t>
                </a:r>
                <a:b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</a:br>
                <a:r>
                  <a:rPr kumimoji="0" lang="en-US" altLang="zh-TW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Wingdings" panose="05000000000000000000" pitchFamily="2" charset="2"/>
                  </a:rPr>
                  <a:t>Ex: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class</m:t>
                    </m:r>
                    <m: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altLang="zh-TW" sz="13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label</m:t>
                    </m:r>
                    <m:r>
                      <a:rPr kumimoji="0" lang="en-US" altLang="zh-TW" sz="13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Calibri" panose="020F0502020204030204" pitchFamily="34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kumimoji="0" lang="en-US" altLang="zh-TW" sz="13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Calibri" panose="020F0502020204030204" pitchFamily="34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</m:ctrlPr>
                          </m:eqArrPr>
                          <m:e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Cat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&lt;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  <m:e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&amp;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D</m:t>
                            </m:r>
                            <m:r>
                              <m:rPr>
                                <m:sty m:val="p"/>
                              </m:rPr>
                              <a:rPr kumimoji="0" lang="en-US" altLang="zh-TW" sz="13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og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,  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𝑜𝑢𝑡𝑝𝑢𝑡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≥</m:t>
                            </m:r>
                            <m:r>
                              <a:rPr kumimoji="0" lang="en-US" altLang="zh-TW" sz="13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Calibri" panose="020F0502020204030204" pitchFamily="34" charset="0"/>
                                <a:sym typeface="Wingdings" panose="05000000000000000000" pitchFamily="2" charset="2"/>
                              </a:rPr>
                              <m:t>𝑡h𝑟𝑒𝑠h</m:t>
                            </m:r>
                          </m:e>
                        </m:eqArr>
                      </m:e>
                    </m:d>
                  </m:oMath>
                </a14:m>
                <a:endParaRPr kumimoji="0" lang="en-US" altLang="zh-TW" sz="13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Calibri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1418400" marR="0" lvl="3" indent="-61200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Arial"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𝑡h𝑟𝑒𝑠h</m:t>
                      </m:r>
                      <m:r>
                        <a:rPr kumimoji="0" lang="en-US" altLang="zh-TW" sz="13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Calibri" panose="020F0502020204030204" pitchFamily="34" charset="0"/>
                          <a:sym typeface="Wingdings" panose="05000000000000000000" pitchFamily="2" charset="2"/>
                        </a:rPr>
                        <m:t>=0.5</m:t>
                      </m:r>
                    </m:oMath>
                  </m:oMathPara>
                </a14:m>
                <a:endParaRPr kumimoji="0" lang="en-US" altLang="zh-TW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Calibri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538163" marR="0" lvl="1" indent="-269875" algn="l" defTabSz="457200" rtl="0" eaLnBrk="1" fontAlgn="auto" latinLnBrk="0" hangingPunct="1">
                  <a:lnSpc>
                    <a:spcPct val="100000"/>
                  </a:lnSpc>
                  <a:spcBef>
                    <a:spcPts val="200"/>
                  </a:spcBef>
                  <a:spcAft>
                    <a:spcPts val="0"/>
                  </a:spcAft>
                  <a:buClr>
                    <a:prstClr val="black"/>
                  </a:buClr>
                  <a:buSzPct val="100000"/>
                  <a:buFont typeface="+mj-lt"/>
                  <a:buAutoNum type="arabicParenR"/>
                  <a:tabLst/>
                  <a:defRPr/>
                </a:pP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When the demo: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repeat </a:t>
                </a:r>
                <a:r>
                  <a:rPr kumimoji="0" lang="en-US" altLang="zh-TW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Calibri"/>
                    <a:cs typeface="Calibri" panose="020F0502020204030204" pitchFamily="34" charset="0"/>
                    <a:sym typeface="Calibri"/>
                  </a:rPr>
                  <a:t>the process</a:t>
                </a:r>
              </a:p>
            </p:txBody>
          </p:sp>
        </mc:Choice>
        <mc:Fallback xmlns="">
          <p:sp>
            <p:nvSpPr>
              <p:cNvPr id="16" name="內容版面配置區 2">
                <a:extLst>
                  <a:ext uri="{FF2B5EF4-FFF2-40B4-BE49-F238E27FC236}">
                    <a16:creationId xmlns:a16="http://schemas.microsoft.com/office/drawing/2014/main" id="{81D16B28-594E-45A8-3262-671E790C7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679" y="745200"/>
                <a:ext cx="5192079" cy="61056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文字方塊 4">
            <a:extLst>
              <a:ext uri="{FF2B5EF4-FFF2-40B4-BE49-F238E27FC236}">
                <a16:creationId xmlns:a16="http://schemas.microsoft.com/office/drawing/2014/main" id="{F6A3DB87-C923-EB10-E03C-805ED9BFC7C2}"/>
              </a:ext>
            </a:extLst>
          </p:cNvPr>
          <p:cNvSpPr txBox="1"/>
          <p:nvPr/>
        </p:nvSpPr>
        <p:spPr>
          <a:xfrm>
            <a:off x="7503459" y="69166"/>
            <a:ext cx="16405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Shan)</a:t>
            </a:r>
            <a:endParaRPr kumimoji="0" lang="zh-TW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Arial"/>
              <a:sym typeface="Arial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2F2F4B3F-1F68-DDBC-62A8-C81D0208F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" b="161"/>
          <a:stretch/>
        </p:blipFill>
        <p:spPr>
          <a:xfrm>
            <a:off x="5688819" y="1061794"/>
            <a:ext cx="3329502" cy="1865929"/>
          </a:xfrm>
          <a:prstGeom prst="roundRect">
            <a:avLst>
              <a:gd name="adj" fmla="val 2406"/>
            </a:avLst>
          </a:prstGeom>
          <a:ln w="6350">
            <a:solidFill>
              <a:srgbClr val="FF0000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96A6713-44A0-F0F4-F594-F13FCC3D5F74}"/>
              </a:ext>
            </a:extLst>
          </p:cNvPr>
          <p:cNvSpPr txBox="1"/>
          <p:nvPr/>
        </p:nvSpPr>
        <p:spPr>
          <a:xfrm>
            <a:off x="5740748" y="849110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(2) Select 1 image arbitrarily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26798FD-1F7F-EF00-681D-05431B0FCB65}"/>
              </a:ext>
            </a:extLst>
          </p:cNvPr>
          <p:cNvSpPr/>
          <p:nvPr/>
        </p:nvSpPr>
        <p:spPr>
          <a:xfrm>
            <a:off x="5110212" y="4242260"/>
            <a:ext cx="98159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EB0822-C3FB-7E39-C833-CF2976EFAF13}"/>
              </a:ext>
            </a:extLst>
          </p:cNvPr>
          <p:cNvSpPr/>
          <p:nvPr/>
        </p:nvSpPr>
        <p:spPr>
          <a:xfrm>
            <a:off x="5131498" y="5575682"/>
            <a:ext cx="963950" cy="2563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2412BB-B162-0D70-9335-ECD6BDC825D4}"/>
              </a:ext>
            </a:extLst>
          </p:cNvPr>
          <p:cNvSpPr/>
          <p:nvPr/>
        </p:nvSpPr>
        <p:spPr>
          <a:xfrm>
            <a:off x="6829238" y="4299569"/>
            <a:ext cx="1476562" cy="146075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BE9A15-6858-85F1-E88D-33F0F4C74D5A}"/>
              </a:ext>
            </a:extLst>
          </p:cNvPr>
          <p:cNvSpPr/>
          <p:nvPr/>
        </p:nvSpPr>
        <p:spPr>
          <a:xfrm>
            <a:off x="7309448" y="5787225"/>
            <a:ext cx="612000" cy="1800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9E9F40-B857-90F2-619B-11570202923F}"/>
              </a:ext>
            </a:extLst>
          </p:cNvPr>
          <p:cNvSpPr txBox="1"/>
          <p:nvPr/>
        </p:nvSpPr>
        <p:spPr>
          <a:xfrm>
            <a:off x="4908031" y="5831991"/>
            <a:ext cx="1548565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(5) Run inference on the loaded image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415DBD-19AA-6A29-5D8D-6B2776FD4D93}"/>
              </a:ext>
            </a:extLst>
          </p:cNvPr>
          <p:cNvSpPr txBox="1"/>
          <p:nvPr/>
        </p:nvSpPr>
        <p:spPr>
          <a:xfrm>
            <a:off x="7105542" y="3794668"/>
            <a:ext cx="1934048" cy="5392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(3) Show the loaded image</a:t>
            </a:r>
          </a:p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(4) Resize the loaded image to 224×224×3c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A8B7EDA-8F02-CAC1-E438-9A68B4FFD7A5}"/>
              </a:ext>
            </a:extLst>
          </p:cNvPr>
          <p:cNvSpPr txBox="1"/>
          <p:nvPr/>
        </p:nvSpPr>
        <p:spPr>
          <a:xfrm>
            <a:off x="7216872" y="5991462"/>
            <a:ext cx="1628878" cy="3915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96850" marR="0" lvl="0" indent="-214313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(6) Show the predicted class label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8C8411-86FE-6FD4-B46E-14C904648D7D}"/>
              </a:ext>
            </a:extLst>
          </p:cNvPr>
          <p:cNvSpPr txBox="1"/>
          <p:nvPr/>
        </p:nvSpPr>
        <p:spPr>
          <a:xfrm>
            <a:off x="4966731" y="4478099"/>
            <a:ext cx="2250141" cy="2437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62000" marR="0" lvl="0" indent="-179388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scadia Mono" panose="020B0609020000020004" pitchFamily="49" charset="0"/>
                <a:sym typeface="Arial"/>
              </a:rPr>
              <a:t>(1)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 panose="020F0502020204030204" pitchFamily="34" charset="0"/>
                <a:sym typeface="Calibri"/>
              </a:rPr>
              <a:t>Click the button 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Cascadia Mono" panose="020B0609020000020004" pitchFamily="49" charset="0"/>
              <a:sym typeface="Arial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AA98CF-C620-9ACD-1D68-13A69F2644C9}"/>
              </a:ext>
            </a:extLst>
          </p:cNvPr>
          <p:cNvCxnSpPr>
            <a:cxnSpLocks/>
          </p:cNvCxnSpPr>
          <p:nvPr/>
        </p:nvCxnSpPr>
        <p:spPr>
          <a:xfrm flipV="1">
            <a:off x="5126133" y="1075706"/>
            <a:ext cx="577588" cy="318227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DABAF4F-068E-8C6F-B0F5-4F4FFE61CCF7}"/>
              </a:ext>
            </a:extLst>
          </p:cNvPr>
          <p:cNvCxnSpPr>
            <a:cxnSpLocks/>
          </p:cNvCxnSpPr>
          <p:nvPr/>
        </p:nvCxnSpPr>
        <p:spPr>
          <a:xfrm flipV="1">
            <a:off x="6074782" y="2927723"/>
            <a:ext cx="2943539" cy="131453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710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字方塊 6">
            <a:extLst>
              <a:ext uri="{FF2B5EF4-FFF2-40B4-BE49-F238E27FC236}">
                <a16:creationId xmlns:a16="http://schemas.microsoft.com/office/drawing/2014/main" id="{1AB0FA5A-5BBC-8EE5-9418-BC01112D34D6}"/>
              </a:ext>
            </a:extLst>
          </p:cNvPr>
          <p:cNvSpPr txBox="1"/>
          <p:nvPr/>
        </p:nvSpPr>
        <p:spPr>
          <a:xfrm>
            <a:off x="-1" y="0"/>
            <a:ext cx="92871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Calibri"/>
                <a:sym typeface="Calibri"/>
              </a:rPr>
              <a:t>5. Train a Cat-Dog Classifier Using ResNet50 – Demo Video</a:t>
            </a:r>
            <a:endParaRPr kumimoji="0" lang="zh-TW" alt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panose="02020500000000000000" pitchFamily="18" charset="-120"/>
              <a:cs typeface="Arial"/>
              <a:sym typeface="Arial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32C0A25-2159-17A1-BF23-CFD63740EB2C}"/>
              </a:ext>
            </a:extLst>
          </p:cNvPr>
          <p:cNvSpPr txBox="1"/>
          <p:nvPr/>
        </p:nvSpPr>
        <p:spPr>
          <a:xfrm>
            <a:off x="0" y="523220"/>
            <a:ext cx="6058894" cy="2862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prstClr val="black"/>
              </a:buClr>
              <a:buSzPct val="100000"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TW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Calibri"/>
              </a:rPr>
              <a:t>This is an example illustrating the objectives from 5.1 ~ 5..</a:t>
            </a:r>
          </a:p>
        </p:txBody>
      </p:sp>
      <p:pic>
        <p:nvPicPr>
          <p:cNvPr id="3" name="視訊 2">
            <a:hlinkClick r:id="" action="ppaction://media"/>
            <a:extLst>
              <a:ext uri="{FF2B5EF4-FFF2-40B4-BE49-F238E27FC236}">
                <a16:creationId xmlns:a16="http://schemas.microsoft.com/office/drawing/2014/main" id="{B2C93544-D1A4-4E94-5234-095A7EE3D2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5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-2404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101" y="507083"/>
            <a:ext cx="8761133" cy="6214393"/>
          </a:xfrm>
        </p:spPr>
        <p:txBody>
          <a:bodyPr>
            <a:normAutofit/>
          </a:bodyPr>
          <a:lstStyle/>
          <a:p>
            <a:pPr marL="269081" marR="0" lvl="0" indent="-269081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 (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20%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Hough Circle Transform 	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	 </a:t>
            </a:r>
          </a:p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1.1</a:t>
            </a:r>
            <a:r>
              <a:rPr kumimoji="0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</a:t>
            </a: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(15%) Draw Contour</a:t>
            </a:r>
          </a:p>
          <a:p>
            <a:pPr marL="179388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1.2 (5%) Count Rings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Histogram Equalization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Morphology Operation 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 (10%) Closing</a:t>
            </a:r>
          </a:p>
          <a:p>
            <a:pPr marL="179388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 (10%) Opening</a:t>
            </a:r>
          </a:p>
          <a:p>
            <a:pPr marL="269875" lvl="1" indent="-269875">
              <a:lnSpc>
                <a:spcPct val="100000"/>
              </a:lnSpc>
              <a:buNone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Training a MNIST Classifier Using VGG19 with BN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 (6%) Load Model and Show Model Structure. </a:t>
            </a:r>
          </a:p>
          <a:p>
            <a:pPr marL="180975" lvl="1" indent="0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 (6%) Show Training/Validating Accuracy and Loss. </a:t>
            </a:r>
          </a:p>
          <a:p>
            <a:pPr marL="449263" lvl="1" indent="-268288">
              <a:lnSpc>
                <a:spcPct val="100000"/>
              </a:lnSpc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 (8%) Use the Model with Highest Validation Accuracy to Run Inference, Show the Predicted Distribution and Class Label. </a:t>
            </a:r>
          </a:p>
          <a:p>
            <a:pPr marL="0" lvl="1" indent="0">
              <a:lnSpc>
                <a:spcPct val="100000"/>
              </a:lnSpc>
              <a:buNone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(</a:t>
            </a:r>
            <a:r>
              <a:rPr lang="en-US" altLang="zh-TW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20%</a:t>
            </a: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Train a Cat-Dog Classifier Using ResNet50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5.1 (5%) Load the dataset and resize images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5.2 (5%) Show the structure of ResNet50 model</a:t>
            </a:r>
          </a:p>
          <a:p>
            <a:pPr marL="446088" indent="-265113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5.3 (5%) Improve ResNet50 with Random-Erasing  and Compare the accuracies of 2 ResNet50 models on validation dataset</a:t>
            </a:r>
          </a:p>
          <a:p>
            <a:pPr marL="180975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5.4 (5%) Use the trained model to run inference and show the predicted class label</a:t>
            </a: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2944EC0-8BC0-89CE-6E1B-E1F4C3CF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B5DCF5D-72D2-4E6B-A5F5-3BCA16136602}"/>
              </a:ext>
            </a:extLst>
          </p:cNvPr>
          <p:cNvSpPr txBox="1"/>
          <p:nvPr/>
        </p:nvSpPr>
        <p:spPr>
          <a:xfrm>
            <a:off x="3411814" y="491206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Arial" panose="020B0604020202020204" pitchFamily="34" charset="0"/>
              </a:rPr>
              <a:t> </a:t>
            </a:r>
            <a:r>
              <a:rPr lang="en-US" altLang="zh-TW" dirty="0">
                <a:solidFill>
                  <a:prstClr val="black"/>
                </a:solidFill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You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EA356C-A0FF-4A54-8DE5-DCC4A87DB81A}"/>
              </a:ext>
            </a:extLst>
          </p:cNvPr>
          <p:cNvSpPr txBox="1"/>
          <p:nvPr/>
        </p:nvSpPr>
        <p:spPr>
          <a:xfrm>
            <a:off x="3411814" y="1463010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Eric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EAC8C3D-883C-41D6-9E1B-6B2B35289AC1}"/>
              </a:ext>
            </a:extLst>
          </p:cNvPr>
          <p:cNvSpPr txBox="1"/>
          <p:nvPr/>
        </p:nvSpPr>
        <p:spPr>
          <a:xfrm>
            <a:off x="3411814" y="1852947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  <a:sym typeface="Arial"/>
              </a:rPr>
              <a:t>Hsiang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5812C8E-3153-4E98-BD0D-3EA22247DC1D}"/>
              </a:ext>
            </a:extLst>
          </p:cNvPr>
          <p:cNvSpPr txBox="1"/>
          <p:nvPr/>
        </p:nvSpPr>
        <p:spPr>
          <a:xfrm>
            <a:off x="6246324" y="4210948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Shan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777875A-B7B1-40FA-BC59-B45A39066199}"/>
              </a:ext>
            </a:extLst>
          </p:cNvPr>
          <p:cNvSpPr txBox="1"/>
          <p:nvPr/>
        </p:nvSpPr>
        <p:spPr>
          <a:xfrm>
            <a:off x="6189749" y="2756585"/>
            <a:ext cx="2000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(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Arial" panose="020B0604020202020204" pitchFamily="34" charset="0"/>
              </a:rPr>
              <a:t>出題</a:t>
            </a: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  <a:sym typeface="Arial"/>
              </a:rPr>
              <a:t>Shang</a:t>
            </a: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Arial" panose="020B0604020202020204" pitchFamily="34" charset="0"/>
              </a:rPr>
              <a:t>)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63E4D5D1-F7BE-4731-8672-0D392EDB50F2}"/>
              </a:ext>
            </a:extLst>
          </p:cNvPr>
          <p:cNvCxnSpPr>
            <a:cxnSpLocks/>
          </p:cNvCxnSpPr>
          <p:nvPr/>
        </p:nvCxnSpPr>
        <p:spPr>
          <a:xfrm flipV="1">
            <a:off x="7189874" y="707945"/>
            <a:ext cx="627496" cy="38544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281897E-881F-95B1-33C6-93E31A912D4F}"/>
              </a:ext>
            </a:extLst>
          </p:cNvPr>
          <p:cNvSpPr txBox="1"/>
          <p:nvPr/>
        </p:nvSpPr>
        <p:spPr>
          <a:xfrm>
            <a:off x="4668550" y="848072"/>
            <a:ext cx="3155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* Don’t fix your image path</a:t>
            </a:r>
          </a:p>
          <a:p>
            <a:pPr marL="180975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(There is another dataset for demonstration)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5D2BA8C-7894-B1B4-0CE3-113E4172D3F9}"/>
              </a:ext>
            </a:extLst>
          </p:cNvPr>
          <p:cNvSpPr txBox="1"/>
          <p:nvPr/>
        </p:nvSpPr>
        <p:spPr>
          <a:xfrm>
            <a:off x="4861643" y="1242335"/>
            <a:ext cx="2945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Load image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請用下面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Function </a:t>
            </a: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來讀取路徑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  <a:hlinkClick r:id="rId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2"/>
              </a:rPr>
              <a:t>QFileDialog.getOpenFileName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2"/>
              </a:rPr>
              <a:t>獲取打開的檔路徑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9E2CDDA1-FDE8-7582-EA9B-E8B29C0A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254" y="253242"/>
            <a:ext cx="1219302" cy="12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24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idx="1"/>
          </p:nvPr>
        </p:nvSpPr>
        <p:spPr>
          <a:xfrm>
            <a:off x="262101" y="507083"/>
            <a:ext cx="8761133" cy="62143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TW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one UI to present 5 questions. </a:t>
            </a: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" y="-2404"/>
            <a:ext cx="7886699" cy="486000"/>
          </a:xfrm>
        </p:spPr>
        <p:txBody>
          <a:bodyPr/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 scoring (Total: 100%)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72944EC0-8BC0-89CE-6E1B-E1F4C3CF0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E83DE27-3F3A-421C-8CC9-9BCAA9F15320}" type="slidenum">
              <a:rPr kumimoji="0" lang="zh-TW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 Light" panose="020F03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 Light" panose="020F030202020403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2E4FF3-9536-CB69-E5B4-BD47AC4D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50" y="1002645"/>
            <a:ext cx="8881899" cy="504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300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2800"/>
            </a:pPr>
            <a:r>
              <a:rPr lang="en-US" sz="2800" b="1" dirty="0"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1. (20%) </a:t>
            </a:r>
            <a:r>
              <a:rPr lang="en-US" altLang="zh-TW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Hough Circle Transform </a:t>
            </a:r>
            <a:r>
              <a:rPr lang="en-US" sz="2800" b="1" dirty="0">
                <a:ea typeface="Times New Roman"/>
                <a:cs typeface="Calibri" panose="020F0502020204030204" pitchFamily="34" charset="0"/>
                <a:sym typeface="Times New Roman"/>
              </a:rPr>
              <a:t>			</a:t>
            </a:r>
            <a:endParaRPr b="1" dirty="0">
              <a:ea typeface="Times New Roman"/>
              <a:cs typeface="Calibri" panose="020F0502020204030204" pitchFamily="34" charset="0"/>
              <a:sym typeface="Times New Roman"/>
            </a:endParaRPr>
          </a:p>
        </p:txBody>
      </p:sp>
      <p:sp>
        <p:nvSpPr>
          <p:cNvPr id="131" name="Google Shape;131;p7"/>
          <p:cNvSpPr txBox="1">
            <a:spLocks noGrp="1"/>
          </p:cNvSpPr>
          <p:nvPr>
            <p:ph type="sldNum" idx="12"/>
          </p:nvPr>
        </p:nvSpPr>
        <p:spPr>
          <a:xfrm>
            <a:off x="6457950" y="6356352"/>
            <a:ext cx="2057400" cy="16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25"/>
              <a:buFont typeface="Calibri"/>
              <a:buNone/>
            </a:pPr>
            <a:fld id="{00000000-1234-1234-1234-123412341234}" type="slidenum">
              <a:rPr lang="en-US" smtClean="0">
                <a:latin typeface="+mj-lt"/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88888"/>
                </a:buClr>
                <a:buSzPts val="225"/>
                <a:buFont typeface="Calibri"/>
                <a:buNone/>
              </a:pPr>
              <a:t>6</a:t>
            </a:fld>
            <a:endParaRPr sz="900">
              <a:solidFill>
                <a:srgbClr val="888888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2" name="文字版面配置區 2">
            <a:extLst>
              <a:ext uri="{FF2B5EF4-FFF2-40B4-BE49-F238E27FC236}">
                <a16:creationId xmlns:a16="http://schemas.microsoft.com/office/drawing/2014/main" id="{DB8C5D4C-A8D6-F672-D93C-E94EB2675CBC}"/>
              </a:ext>
            </a:extLst>
          </p:cNvPr>
          <p:cNvSpPr txBox="1">
            <a:spLocks/>
          </p:cNvSpPr>
          <p:nvPr/>
        </p:nvSpPr>
        <p:spPr>
          <a:xfrm>
            <a:off x="0" y="486000"/>
            <a:ext cx="5317454" cy="2290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0025" indent="157163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 (15%)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Draw Contour</a:t>
            </a:r>
          </a:p>
          <a:p>
            <a:pPr marL="200025" lvl="1" indent="157163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 (5%)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Count Rings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F2B5178-AB99-8C10-246F-4A251D5ACF08}"/>
              </a:ext>
            </a:extLst>
          </p:cNvPr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You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4724BBCE-BA17-C731-6094-0A0D08231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800" y="598806"/>
            <a:ext cx="1924319" cy="1171739"/>
          </a:xfrm>
          <a:prstGeom prst="rect">
            <a:avLst/>
          </a:prstGeom>
        </p:spPr>
      </p:pic>
      <p:sp>
        <p:nvSpPr>
          <p:cNvPr id="117" name="Google Shape;117;p17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1949054" marR="0" lvl="0" indent="-194905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1.1 </a:t>
            </a:r>
            <a:r>
              <a:rPr lang="en-US" altLang="zh-TW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Hough Circle Transform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– Draw Contour</a:t>
            </a:r>
            <a:endParaRPr sz="28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40881" y="357948"/>
            <a:ext cx="7677731" cy="348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"/>
            </a:pPr>
            <a:r>
              <a:rPr lang="en-US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</a:t>
            </a: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One</a:t>
            </a:r>
            <a:r>
              <a:rPr lang="en-US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color image, “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coins</a:t>
            </a:r>
            <a:r>
              <a:rPr lang="en-US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.jpg”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Q: </a:t>
            </a:r>
          </a:p>
          <a:p>
            <a:pPr marL="342900" indent="-342900"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>
              <a:buClr>
                <a:srgbClr val="000000"/>
              </a:buClr>
              <a:buSzPts val="2000"/>
            </a:pPr>
            <a:endParaRPr lang="en-US"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Hint: Textbook Chapter 6, p.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153</a:t>
            </a:r>
            <a:r>
              <a:rPr lang="en-US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~ p.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161</a:t>
            </a:r>
            <a:endParaRPr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63638" marR="0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AutoNum type="arabicPeriod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RGB </a:t>
            </a:r>
            <a:r>
              <a:rPr lang="en-US" altLang="zh-TW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Grayscale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1163638" lvl="0" indent="-265113">
              <a:buSzPts val="2000"/>
              <a:buFont typeface="Noto Sans Symbols"/>
              <a:buAutoNum type="arabicPeriod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Remember to 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remove the noise. (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</a:t>
            </a: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se </a:t>
            </a:r>
            <a:r>
              <a:rPr lang="en-US" b="1" i="0" u="none" strike="noStrike" cap="none" dirty="0">
                <a:solidFill>
                  <a:srgbClr val="00B05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cv2.GaussianBlur</a:t>
            </a:r>
            <a:r>
              <a:rPr lang="en-US" b="1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(5, 5)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163638" marR="0" lvl="0" indent="-26511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AutoNum type="arabicPeriod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Using </a:t>
            </a:r>
            <a:r>
              <a:rPr lang="en-US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circle detection function </a:t>
            </a: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to get result.</a:t>
            </a:r>
          </a:p>
          <a:p>
            <a:pPr marL="1162050">
              <a:buClr>
                <a:srgbClr val="000000"/>
              </a:buClr>
              <a:buSzPts val="2000"/>
            </a:pP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(Use </a:t>
            </a:r>
            <a:r>
              <a:rPr lang="en-US" altLang="zh-TW" sz="1800" b="1" i="0" u="none" strike="noStrike" cap="none" dirty="0">
                <a:solidFill>
                  <a:srgbClr val="00B05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cv2.HoughCircles</a:t>
            </a:r>
            <a:r>
              <a:rPr lang="en-US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)</a:t>
            </a: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                                                </a:t>
            </a:r>
          </a:p>
          <a:p>
            <a:pPr marL="1162050" marR="0" lvl="0" indent="-26193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</a:pPr>
            <a:r>
              <a:rPr lang="en-US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4. Display the original image, processed image, and circle center image at the same time. </a:t>
            </a:r>
            <a:endParaRPr b="0" i="0" u="none" strike="noStrike" cap="none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276186" y="4754015"/>
            <a:ext cx="2055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coins.jpg: 255x118</a:t>
            </a:r>
            <a:endParaRPr sz="16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-87778" y="5830973"/>
            <a:ext cx="144438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Draw Contours</a:t>
            </a:r>
            <a:endParaRPr sz="16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56F7D4C-792C-9EA6-737A-635BAFA82E59}"/>
              </a:ext>
            </a:extLst>
          </p:cNvPr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sz="1800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You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DF01D29-8334-2D47-79C0-0929E89B816E}"/>
              </a:ext>
            </a:extLst>
          </p:cNvPr>
          <p:cNvSpPr/>
          <p:nvPr/>
        </p:nvSpPr>
        <p:spPr>
          <a:xfrm>
            <a:off x="7367666" y="824460"/>
            <a:ext cx="1529275" cy="29980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一張含有 硬幣, 圓形, 金屬製品, 靜止的 的圖片&#10;&#10;自動產生的描述">
            <a:extLst>
              <a:ext uri="{FF2B5EF4-FFF2-40B4-BE49-F238E27FC236}">
                <a16:creationId xmlns:a16="http://schemas.microsoft.com/office/drawing/2014/main" id="{33F1ED71-065A-D874-A2CC-2878E49B4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3" y="3916979"/>
            <a:ext cx="1940094" cy="89776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20548F2-2638-01D0-94E2-551222383FD1}"/>
              </a:ext>
            </a:extLst>
          </p:cNvPr>
          <p:cNvSpPr txBox="1"/>
          <p:nvPr/>
        </p:nvSpPr>
        <p:spPr>
          <a:xfrm>
            <a:off x="97023" y="640264"/>
            <a:ext cx="69629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00113" indent="-269875">
              <a:buClr>
                <a:srgbClr val="000000"/>
              </a:buClr>
              <a:buSzPts val="2000"/>
            </a:pPr>
            <a:r>
              <a:rPr lang="en-US" altLang="zh-TW" sz="18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1)</a:t>
            </a:r>
            <a:r>
              <a:rPr lang="en-US" altLang="zh-TW" sz="1800" b="1" dirty="0">
                <a:solidFill>
                  <a:srgbClr val="0070C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Draw Contour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Using OpenCV functions to find the contours of coins in image.</a:t>
            </a:r>
            <a:endParaRPr lang="en-US" altLang="zh-TW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Calibri"/>
            </a:endParaRPr>
          </a:p>
          <a:p>
            <a:pPr marL="900113" indent="-269875">
              <a:buClr>
                <a:srgbClr val="000000"/>
              </a:buClr>
              <a:buSzPts val="2000"/>
            </a:pPr>
            <a:r>
              <a:rPr lang="en-US" altLang="zh-TW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2) </a:t>
            </a:r>
            <a:r>
              <a:rPr lang="en-US" altLang="zh-TW" sz="1800" b="1" dirty="0">
                <a:solidFill>
                  <a:srgbClr val="0070C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Circle Center</a:t>
            </a:r>
            <a:r>
              <a:rPr lang="en-US" altLang="zh-TW" sz="18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Show center points of the circle with most votes.</a:t>
            </a:r>
            <a:endParaRPr lang="en-US" altLang="zh-TW" sz="18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pic>
        <p:nvPicPr>
          <p:cNvPr id="15" name="圖片 14" descr="一張含有 螢幕擷取畫面, 字型 的圖片&#10;&#10;自動產生的描述">
            <a:extLst>
              <a:ext uri="{FF2B5EF4-FFF2-40B4-BE49-F238E27FC236}">
                <a16:creationId xmlns:a16="http://schemas.microsoft.com/office/drawing/2014/main" id="{87FF8F1B-B07F-C204-5EC9-BC5490CB63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280" y="5146654"/>
            <a:ext cx="7478187" cy="1368637"/>
          </a:xfrm>
          <a:prstGeom prst="rect">
            <a:avLst/>
          </a:prstGeom>
        </p:spPr>
      </p:pic>
      <p:sp>
        <p:nvSpPr>
          <p:cNvPr id="16" name="箭號: 彎曲 15">
            <a:extLst>
              <a:ext uri="{FF2B5EF4-FFF2-40B4-BE49-F238E27FC236}">
                <a16:creationId xmlns:a16="http://schemas.microsoft.com/office/drawing/2014/main" id="{F32490ED-DA63-A592-EA35-C298BEFE3C07}"/>
              </a:ext>
            </a:extLst>
          </p:cNvPr>
          <p:cNvSpPr/>
          <p:nvPr/>
        </p:nvSpPr>
        <p:spPr>
          <a:xfrm rot="10800000" flipH="1">
            <a:off x="827271" y="5131415"/>
            <a:ext cx="664249" cy="752223"/>
          </a:xfrm>
          <a:prstGeom prst="bentArrow">
            <a:avLst>
              <a:gd name="adj1" fmla="val 8756"/>
              <a:gd name="adj2" fmla="val 20487"/>
              <a:gd name="adj3" fmla="val 25000"/>
              <a:gd name="adj4" fmla="val 3585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C191453C-AD0D-233A-9F23-6DDBA7FDE0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255" y="602285"/>
            <a:ext cx="1924319" cy="1171739"/>
          </a:xfrm>
          <a:prstGeom prst="rect">
            <a:avLst/>
          </a:prstGeom>
        </p:spPr>
      </p:pic>
      <p:sp>
        <p:nvSpPr>
          <p:cNvPr id="139" name="Google Shape;139;p18"/>
          <p:cNvSpPr txBox="1"/>
          <p:nvPr/>
        </p:nvSpPr>
        <p:spPr>
          <a:xfrm>
            <a:off x="0" y="0"/>
            <a:ext cx="9144000" cy="466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1949054" lvl="0" indent="-1949054">
              <a:buSzPts val="700"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1.2 </a:t>
            </a:r>
            <a:r>
              <a:rPr lang="en-US" altLang="zh-TW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Hough Circle Transform </a:t>
            </a:r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Count </a:t>
            </a: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Coin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s</a:t>
            </a:r>
            <a:endParaRPr sz="2800" b="1" i="0" u="none" strike="noStrike" cap="none" dirty="0">
              <a:solidFill>
                <a:srgbClr val="FF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1" y="451692"/>
            <a:ext cx="6837515" cy="199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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Given: One color image</a:t>
            </a:r>
            <a:r>
              <a:rPr lang="en-US" altLang="zh-TW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, “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coins</a:t>
            </a:r>
            <a:r>
              <a:rPr lang="en-US" altLang="zh-TW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.jpg”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Q: 3)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ingdings" panose="05000000000000000000" pitchFamily="2" charset="2"/>
              <a:buChar char="q"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Hint: Textbook Chapter 6, p.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153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 ~ p.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161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8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Calculate how many </a:t>
            </a:r>
            <a:r>
              <a:rPr lang="en-US" sz="2000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coins and show on your UI.</a:t>
            </a:r>
          </a:p>
          <a:p>
            <a:pPr marL="89852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lang="en-US" sz="2000" dirty="0">
              <a:solidFill>
                <a:schemeClr val="dk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142" name="Google Shape;142;p18"/>
          <p:cNvSpPr/>
          <p:nvPr/>
        </p:nvSpPr>
        <p:spPr>
          <a:xfrm>
            <a:off x="904458" y="742721"/>
            <a:ext cx="6046070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0070C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Count coins</a:t>
            </a: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: Using OpenCV functions to find how many coins in the image.</a:t>
            </a:r>
            <a:endParaRPr sz="2000" dirty="0">
              <a:solidFill>
                <a:schemeClr val="dk1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  <a:sym typeface="Calibri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F3CE367-767A-05F5-1542-52EA7DF3D8E3}"/>
              </a:ext>
            </a:extLst>
          </p:cNvPr>
          <p:cNvSpPr txBox="1"/>
          <p:nvPr/>
        </p:nvSpPr>
        <p:spPr>
          <a:xfrm>
            <a:off x="7718612" y="0"/>
            <a:ext cx="14253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latin typeface="+mj-lt"/>
                <a:cs typeface="Arial" panose="020B0604020202020204" pitchFamily="34" charset="0"/>
              </a:rPr>
              <a:t>(</a:t>
            </a:r>
            <a:r>
              <a:rPr lang="zh-CN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出題</a:t>
            </a:r>
            <a:r>
              <a:rPr lang="zh-TW" altLang="en-US" sz="1800" dirty="0">
                <a:latin typeface="+mj-lt"/>
                <a:ea typeface="新細明體" panose="02020500000000000000" pitchFamily="18" charset="-120"/>
                <a:cs typeface="Arial" panose="020B0604020202020204" pitchFamily="34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You</a:t>
            </a:r>
            <a:r>
              <a:rPr lang="en-US" altLang="zh-TW" sz="1800" dirty="0">
                <a:latin typeface="+mj-lt"/>
                <a:cs typeface="Arial" panose="020B0604020202020204" pitchFamily="34" charset="0"/>
              </a:rPr>
              <a:t>)</a:t>
            </a:r>
            <a:endParaRPr lang="zh-TW" altLang="en-US" sz="1800" dirty="0">
              <a:latin typeface="+mj-lt"/>
            </a:endParaRPr>
          </a:p>
        </p:txBody>
      </p:sp>
      <p:sp>
        <p:nvSpPr>
          <p:cNvPr id="5" name="Google Shape;130;p17">
            <a:extLst>
              <a:ext uri="{FF2B5EF4-FFF2-40B4-BE49-F238E27FC236}">
                <a16:creationId xmlns:a16="http://schemas.microsoft.com/office/drawing/2014/main" id="{EC308D9D-AFDA-9AC2-F81A-9C78CE2B7957}"/>
              </a:ext>
            </a:extLst>
          </p:cNvPr>
          <p:cNvSpPr/>
          <p:nvPr/>
        </p:nvSpPr>
        <p:spPr>
          <a:xfrm>
            <a:off x="766666" y="3919663"/>
            <a:ext cx="2055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coins</a:t>
            </a:r>
            <a:r>
              <a:rPr lang="en-US" sz="1800" dirty="0">
                <a:solidFill>
                  <a:srgbClr val="000000"/>
                </a:solidFill>
                <a:latin typeface="+mj-lt"/>
                <a:ea typeface="Arial"/>
                <a:cs typeface="Arial"/>
                <a:sym typeface="Arial"/>
              </a:rPr>
              <a:t>.jpg: 255x118</a:t>
            </a:r>
            <a:endParaRPr sz="18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131;p17">
            <a:extLst>
              <a:ext uri="{FF2B5EF4-FFF2-40B4-BE49-F238E27FC236}">
                <a16:creationId xmlns:a16="http://schemas.microsoft.com/office/drawing/2014/main" id="{6FBFC401-3AB9-5C56-801D-E379D83B1E81}"/>
              </a:ext>
            </a:extLst>
          </p:cNvPr>
          <p:cNvSpPr/>
          <p:nvPr/>
        </p:nvSpPr>
        <p:spPr>
          <a:xfrm rot="16200000">
            <a:off x="3597061" y="3111702"/>
            <a:ext cx="324196" cy="74275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34;p17">
            <a:extLst>
              <a:ext uri="{FF2B5EF4-FFF2-40B4-BE49-F238E27FC236}">
                <a16:creationId xmlns:a16="http://schemas.microsoft.com/office/drawing/2014/main" id="{29887EBF-E5BA-7C41-52DC-F48264BF7C20}"/>
              </a:ext>
            </a:extLst>
          </p:cNvPr>
          <p:cNvSpPr/>
          <p:nvPr/>
        </p:nvSpPr>
        <p:spPr>
          <a:xfrm>
            <a:off x="3208896" y="2951649"/>
            <a:ext cx="11532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b="0" i="0" u="none" strike="noStrike" cap="none" dirty="0">
                <a:solidFill>
                  <a:schemeClr val="dk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Calculate</a:t>
            </a:r>
            <a:endParaRPr sz="1800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956333-1041-D3AA-B8C8-B8E2C0F81B85}"/>
              </a:ext>
            </a:extLst>
          </p:cNvPr>
          <p:cNvSpPr/>
          <p:nvPr/>
        </p:nvSpPr>
        <p:spPr>
          <a:xfrm>
            <a:off x="7285221" y="1113327"/>
            <a:ext cx="1461541" cy="289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6B7D971C-4B92-5370-84CB-1B109CF5E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117" y="3320981"/>
            <a:ext cx="2080541" cy="395685"/>
          </a:xfrm>
          <a:prstGeom prst="rect">
            <a:avLst/>
          </a:prstGeom>
        </p:spPr>
      </p:pic>
      <p:pic>
        <p:nvPicPr>
          <p:cNvPr id="3" name="圖片 2" descr="一張含有 硬幣, 圓形, 金屬製品, 靜止的 的圖片&#10;&#10;自動產生的描述">
            <a:extLst>
              <a:ext uri="{FF2B5EF4-FFF2-40B4-BE49-F238E27FC236}">
                <a16:creationId xmlns:a16="http://schemas.microsoft.com/office/drawing/2014/main" id="{332C0504-2FC9-5E57-46B5-656B367E46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350" y="2755563"/>
            <a:ext cx="2365944" cy="10948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159">
            <a:extLst>
              <a:ext uri="{FF2B5EF4-FFF2-40B4-BE49-F238E27FC236}">
                <a16:creationId xmlns:a16="http://schemas.microsoft.com/office/drawing/2014/main" id="{58F8598B-9005-4BAA-8BC0-9BA0A9560D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-5643"/>
            <a:ext cx="5754159" cy="486000"/>
          </a:xfrm>
          <a:prstGeom prst="rect">
            <a:avLst/>
          </a:prstGeom>
          <a:noFill/>
          <a:ln>
            <a:noFill/>
          </a:ln>
        </p:spPr>
        <p:txBody>
          <a:bodyPr lIns="68569" tIns="34275" rIns="68569" bIns="34275" anchor="ctr" anchorCtr="0">
            <a:noAutofit/>
          </a:bodyPr>
          <a:lstStyle/>
          <a:p>
            <a:pPr marL="1949054" indent="-1949054">
              <a:buSzPct val="25000"/>
            </a:pPr>
            <a:r>
              <a:rPr lang="en-US" altLang="zh-TW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2</a:t>
            </a:r>
            <a:r>
              <a:rPr lang="en-US" sz="2800" b="1" dirty="0"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. (20%) </a:t>
            </a:r>
            <a:r>
              <a:rPr lang="en-US" altLang="zh-TW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 Equalization</a:t>
            </a:r>
            <a:r>
              <a:rPr lang="en-US" altLang="zh-TW" sz="2800" b="1" dirty="0">
                <a:cs typeface="Arial"/>
              </a:rPr>
              <a:t>	</a:t>
            </a:r>
            <a:endParaRPr lang="en-US" sz="2800" b="1" dirty="0">
              <a:cs typeface="Arial"/>
              <a:sym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DC8450B0-ADCD-395B-A4AB-0D38D30A86DF}"/>
              </a:ext>
            </a:extLst>
          </p:cNvPr>
          <p:cNvSpPr txBox="1"/>
          <p:nvPr/>
        </p:nvSpPr>
        <p:spPr>
          <a:xfrm>
            <a:off x="7548880" y="0"/>
            <a:ext cx="159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(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出題</a:t>
            </a:r>
            <a:r>
              <a:rPr kumimoji="0" lang="zh-TW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：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Arial" panose="020B0604020202020204" pitchFamily="34" charset="0"/>
                <a:sym typeface="Arial"/>
              </a:rPr>
              <a:t> Eric</a:t>
            </a:r>
            <a:r>
              <a:rPr kumimoji="0" lang="en-US" altLang="zh-TW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cs typeface="Arial" panose="020B0604020202020204" pitchFamily="34" charset="0"/>
                <a:sym typeface="Arial"/>
              </a:rPr>
              <a:t>)</a:t>
            </a:r>
            <a:endParaRPr kumimoji="0" lang="zh-TW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cs typeface="Arial"/>
              <a:sym typeface="Arial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74C7975-98BF-9B5B-C010-3BF6B8D74C2B}"/>
              </a:ext>
            </a:extLst>
          </p:cNvPr>
          <p:cNvSpPr txBox="1"/>
          <p:nvPr/>
        </p:nvSpPr>
        <p:spPr>
          <a:xfrm>
            <a:off x="1" y="542720"/>
            <a:ext cx="914400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1952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Given: A single grayscale image</a:t>
            </a:r>
            <a:r>
              <a:rPr kumimoji="0" lang="zh-TW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will be provided as input.</a:t>
            </a:r>
          </a:p>
          <a:p>
            <a:pPr marL="269875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Q: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Perform histogram equalization on a grayscale image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to enhance its contrast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using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and</a:t>
            </a: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</a:t>
            </a:r>
            <a:b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zh-TW" alt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manual(PDF&amp;CDF).</a:t>
            </a:r>
          </a:p>
          <a:p>
            <a:pPr marL="538163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Part 1: Using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OpenCV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Load histoEqual.png (click “Load Image” button).</a:t>
            </a:r>
          </a:p>
          <a:p>
            <a:pPr marL="1169988" marR="0" lvl="5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Hint: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your_image_path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=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filedialog.askopenfilename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()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Perform histogram equalization using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cv2.equalizeHist()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function from </a:t>
            </a:r>
            <a:r>
              <a:rPr kumimoji="0" lang="en-US" altLang="zh-TW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OpenCV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to process image.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The equalized image will be displayed alongside the original image for comparison in the upper 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quadrants.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The histograms of both the original and the equalized images will be shown in the lower quadrants. </a:t>
            </a:r>
          </a:p>
          <a:p>
            <a:pPr marL="1169988" marR="0" lvl="5" indent="-182563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Hint: using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plt.bar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()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to display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frequency (y-axis)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of each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grayscale value (x-axis)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538163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Part 2: Using PDF and CDF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  <a:hlinkClick r:id="rId3"/>
              </a:rPr>
              <a:t>(tutorial)</a:t>
            </a:r>
            <a:endParaRPr kumimoji="0" lang="en-US" altLang="zh-TW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The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Probability Density Function (PDF)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represents the frequency of each grayscale level in the 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image.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The 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Cumulative Distribution Function (CDF)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is the cumulative sum of the PDF and is used to 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map the old grayscale values to new ones.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The program calculates the histogram of the grayscale image using </a:t>
            </a:r>
            <a:r>
              <a:rPr kumimoji="0" lang="en-US" altLang="zh-TW" sz="1600" b="1" i="0" u="none" strike="noStrike" kern="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numpy.histogram</a:t>
            </a:r>
            <a:r>
              <a:rPr kumimoji="0" lang="en-US" altLang="zh-TW" sz="1600" b="1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()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PDF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is obtained from the normalized histogram.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The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CDF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is calculated by 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cumulatively summing the PDF</a:t>
            </a: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A lookup table is created based on the rounded CDF values, it is applied to the original image to 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create a new equalized image.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The histogram of the manually equalized image is also plotted, showing the redistributed grayscale    </a:t>
            </a:r>
            <a:b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</a:b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    frequencies.</a:t>
            </a:r>
          </a:p>
          <a:p>
            <a:pPr marL="538163" marR="0" lvl="4" indent="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Tx/>
              <a:buAutoNum type="arabicParenR"/>
              <a:tabLst/>
              <a:defRPr/>
            </a:pPr>
            <a:r>
              <a:rPr kumimoji="0" lang="en-US" altLang="zh-TW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/>
              </a:rPr>
              <a:t> Click “2. Histogram Equalization” button to show result.</a:t>
            </a:r>
          </a:p>
        </p:txBody>
      </p:sp>
    </p:spTree>
    <p:extLst>
      <p:ext uri="{BB962C8B-B14F-4D97-AF65-F5344CB8AC3E}">
        <p14:creationId xmlns:p14="http://schemas.microsoft.com/office/powerpoint/2010/main" val="141158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3091</TotalTime>
  <Words>3717</Words>
  <Application>Microsoft Office PowerPoint</Application>
  <PresentationFormat>如螢幕大小 (4:3)</PresentationFormat>
  <Paragraphs>459</Paragraphs>
  <Slides>32</Slides>
  <Notes>13</Notes>
  <HiddenSlides>0</HiddenSlides>
  <MMClips>2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32</vt:i4>
      </vt:variant>
    </vt:vector>
  </HeadingPairs>
  <TitlesOfParts>
    <vt:vector size="47" baseType="lpstr">
      <vt:lpstr>Noto Sans Symbols</vt:lpstr>
      <vt:lpstr>新細明體</vt:lpstr>
      <vt:lpstr>標楷體</vt:lpstr>
      <vt:lpstr>Arial</vt:lpstr>
      <vt:lpstr>Calibri</vt:lpstr>
      <vt:lpstr>Calibri Light</vt:lpstr>
      <vt:lpstr>Cambria Math</vt:lpstr>
      <vt:lpstr>Cascadia Mono</vt:lpstr>
      <vt:lpstr>Times New Roman</vt:lpstr>
      <vt:lpstr>Wingdings</vt:lpstr>
      <vt:lpstr>Office 佈景主題</vt:lpstr>
      <vt:lpstr>1_Office 佈景主題</vt:lpstr>
      <vt:lpstr>3_Office 佈景主題</vt:lpstr>
      <vt:lpstr>2_Office 佈景主題</vt:lpstr>
      <vt:lpstr>Office Theme</vt:lpstr>
      <vt:lpstr>影像處理、電腦視覺及深度學習概論  (Introduction to Image Processing,  Computer Vision and Deep Learning)  Homework 2</vt:lpstr>
      <vt:lpstr>Notice (1/2)</vt:lpstr>
      <vt:lpstr>Notice (2/2)</vt:lpstr>
      <vt:lpstr>Assignment scoring (Total: 100%)</vt:lpstr>
      <vt:lpstr>Assignment scoring (Total: 100%)</vt:lpstr>
      <vt:lpstr>1. (20%) Hough Circle Transform    </vt:lpstr>
      <vt:lpstr>PowerPoint 簡報</vt:lpstr>
      <vt:lpstr>PowerPoint 簡報</vt:lpstr>
      <vt:lpstr>2. (20%) Histogram Equalization </vt:lpstr>
      <vt:lpstr>2. (20%) Histogram Equalization </vt:lpstr>
      <vt:lpstr>3. Morphology Operation (20%)  </vt:lpstr>
      <vt:lpstr>PowerPoint 簡報</vt:lpstr>
      <vt:lpstr>PowerPoint 簡報</vt:lpstr>
      <vt:lpstr>PowerPoint 簡報</vt:lpstr>
      <vt:lpstr>PowerPoint 簡報</vt:lpstr>
      <vt:lpstr>PowerPoint 簡報</vt:lpstr>
      <vt:lpstr>4. Training a MNIST Classifier Using VGG19 with BN (20%)  </vt:lpstr>
      <vt:lpstr>PowerPoint 簡報</vt:lpstr>
      <vt:lpstr>PowerPoint 簡報</vt:lpstr>
      <vt:lpstr>PowerPoint 簡報</vt:lpstr>
      <vt:lpstr>PowerPoint 簡報</vt:lpstr>
      <vt:lpstr>PowerPoint 簡報</vt:lpstr>
      <vt:lpstr>4. Training a MNIST Classifier Using VGG19 – Example Video 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影像處理、電腦視覺及深度學習概論 (Introduction to Image Processing, Computer Vision and Deep Learning)  Homework 1</dc:title>
  <dc:creator>rl</dc:creator>
  <cp:lastModifiedBy>楊善 YANG SHAN</cp:lastModifiedBy>
  <cp:revision>216</cp:revision>
  <dcterms:created xsi:type="dcterms:W3CDTF">2020-09-25T03:15:31Z</dcterms:created>
  <dcterms:modified xsi:type="dcterms:W3CDTF">2023-12-04T21:09:46Z</dcterms:modified>
</cp:coreProperties>
</file>